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720" r:id="rId3"/>
    <p:sldMasterId id="2147483772" r:id="rId4"/>
    <p:sldMasterId id="2147483784" r:id="rId5"/>
    <p:sldMasterId id="2147483796" r:id="rId6"/>
    <p:sldMasterId id="2147483808" r:id="rId7"/>
    <p:sldMasterId id="2147483820" r:id="rId8"/>
  </p:sldMasterIdLst>
  <p:notesMasterIdLst>
    <p:notesMasterId r:id="rId20"/>
  </p:notesMasterIdLst>
  <p:handoutMasterIdLst>
    <p:handoutMasterId r:id="rId21"/>
  </p:handoutMasterIdLst>
  <p:sldIdLst>
    <p:sldId id="388" r:id="rId9"/>
    <p:sldId id="362" r:id="rId10"/>
    <p:sldId id="364" r:id="rId11"/>
    <p:sldId id="363" r:id="rId12"/>
    <p:sldId id="385" r:id="rId13"/>
    <p:sldId id="386" r:id="rId14"/>
    <p:sldId id="365" r:id="rId15"/>
    <p:sldId id="374" r:id="rId16"/>
    <p:sldId id="375" r:id="rId17"/>
    <p:sldId id="377" r:id="rId18"/>
    <p:sldId id="38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phanie D Myers" initials="S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5594"/>
    <a:srgbClr val="80998B"/>
    <a:srgbClr val="F0DC82"/>
    <a:srgbClr val="F9FE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57" autoAdjust="0"/>
    <p:restoredTop sz="88344" autoAdjust="0"/>
  </p:normalViewPr>
  <p:slideViewPr>
    <p:cSldViewPr>
      <p:cViewPr>
        <p:scale>
          <a:sx n="100" d="100"/>
          <a:sy n="100" d="100"/>
        </p:scale>
        <p:origin x="-1536" y="7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369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3F8751-BA95-47EE-8659-ACFD6D6D62B6}"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C058ECF-260A-4EE5-89D6-76883C718EDF}">
      <dgm:prSet phldrT="[Text]" custT="1"/>
      <dgm:spPr/>
      <dgm:t>
        <a:bodyPr/>
        <a:lstStyle/>
        <a:p>
          <a:r>
            <a:rPr lang="en-US" sz="1400" b="1" dirty="0" smtClean="0"/>
            <a:t>Choice of Housing </a:t>
          </a:r>
          <a:endParaRPr lang="en-US" sz="1400" b="1" dirty="0"/>
        </a:p>
      </dgm:t>
    </dgm:pt>
    <dgm:pt modelId="{4A58C54F-DE0F-47A8-A722-1ADB09BAE3A6}" type="parTrans" cxnId="{99609F4E-ADEA-48CA-8A74-CD6A0B18B4E8}">
      <dgm:prSet/>
      <dgm:spPr/>
      <dgm:t>
        <a:bodyPr/>
        <a:lstStyle/>
        <a:p>
          <a:endParaRPr lang="en-US" sz="2000" b="1"/>
        </a:p>
      </dgm:t>
    </dgm:pt>
    <dgm:pt modelId="{CE4FB40E-4BA7-4B60-991D-DB90B062A26C}" type="sibTrans" cxnId="{99609F4E-ADEA-48CA-8A74-CD6A0B18B4E8}">
      <dgm:prSet custT="1"/>
      <dgm:spPr/>
      <dgm:t>
        <a:bodyPr/>
        <a:lstStyle/>
        <a:p>
          <a:endParaRPr lang="en-US" sz="1000" b="1"/>
        </a:p>
      </dgm:t>
    </dgm:pt>
    <dgm:pt modelId="{31F0BE95-7E05-4A43-9272-9A8845AF771F}">
      <dgm:prSet phldrT="[Text]" custT="1"/>
      <dgm:spPr/>
      <dgm:t>
        <a:bodyPr/>
        <a:lstStyle/>
        <a:p>
          <a:r>
            <a:rPr lang="en-US" sz="1400" b="1" dirty="0" smtClean="0"/>
            <a:t>Separation of Housing and Services  </a:t>
          </a:r>
          <a:endParaRPr lang="en-US" sz="1400" b="1" dirty="0"/>
        </a:p>
      </dgm:t>
    </dgm:pt>
    <dgm:pt modelId="{5EB1BAAA-6B02-41C6-BD24-BD004C51FCBE}" type="parTrans" cxnId="{DCC9497E-E65E-46E0-959F-93CCC19DF50E}">
      <dgm:prSet/>
      <dgm:spPr/>
      <dgm:t>
        <a:bodyPr/>
        <a:lstStyle/>
        <a:p>
          <a:endParaRPr lang="en-US" sz="2000" b="1"/>
        </a:p>
      </dgm:t>
    </dgm:pt>
    <dgm:pt modelId="{F5C3850C-D71F-4F6A-9F84-E08BACF321A1}" type="sibTrans" cxnId="{DCC9497E-E65E-46E0-959F-93CCC19DF50E}">
      <dgm:prSet custT="1"/>
      <dgm:spPr/>
      <dgm:t>
        <a:bodyPr/>
        <a:lstStyle/>
        <a:p>
          <a:endParaRPr lang="en-US" sz="1000" b="1"/>
        </a:p>
      </dgm:t>
    </dgm:pt>
    <dgm:pt modelId="{A1688DB1-3AE0-4FF5-A401-80855416D115}">
      <dgm:prSet phldrT="[Text]" custT="1"/>
      <dgm:spPr/>
      <dgm:t>
        <a:bodyPr/>
        <a:lstStyle/>
        <a:p>
          <a:r>
            <a:rPr lang="en-US" sz="1400" b="1" dirty="0" smtClean="0"/>
            <a:t>Decent, safe, and affordable housing</a:t>
          </a:r>
          <a:endParaRPr lang="en-US" sz="1400" b="1" dirty="0"/>
        </a:p>
      </dgm:t>
    </dgm:pt>
    <dgm:pt modelId="{06CB43BA-E32B-4FAD-8BD0-65B4E9FAA8BF}" type="parTrans" cxnId="{96C7E6C0-E3AC-459C-9FF5-CE6227FFC974}">
      <dgm:prSet/>
      <dgm:spPr/>
      <dgm:t>
        <a:bodyPr/>
        <a:lstStyle/>
        <a:p>
          <a:endParaRPr lang="en-US" sz="2000" b="1"/>
        </a:p>
      </dgm:t>
    </dgm:pt>
    <dgm:pt modelId="{0C7D8A27-D6EC-4510-8DD9-B72A0F315676}" type="sibTrans" cxnId="{96C7E6C0-E3AC-459C-9FF5-CE6227FFC974}">
      <dgm:prSet custT="1"/>
      <dgm:spPr/>
      <dgm:t>
        <a:bodyPr/>
        <a:lstStyle/>
        <a:p>
          <a:endParaRPr lang="en-US" sz="1000" b="1"/>
        </a:p>
      </dgm:t>
    </dgm:pt>
    <dgm:pt modelId="{6A894FAE-FEAD-4FB0-B33F-DE9C36F9AD8B}">
      <dgm:prSet phldrT="[Text]" custT="1"/>
      <dgm:spPr/>
      <dgm:t>
        <a:bodyPr/>
        <a:lstStyle/>
        <a:p>
          <a:r>
            <a:rPr lang="en-US" sz="1400" b="1" dirty="0" smtClean="0"/>
            <a:t>Access to all housing options </a:t>
          </a:r>
          <a:endParaRPr lang="en-US" sz="1400" b="1" dirty="0"/>
        </a:p>
      </dgm:t>
    </dgm:pt>
    <dgm:pt modelId="{09F216FE-B0C8-4A7B-90B7-F225F779B306}" type="parTrans" cxnId="{530EEAAE-454D-47B9-8DD2-576A59BEDBB0}">
      <dgm:prSet/>
      <dgm:spPr/>
      <dgm:t>
        <a:bodyPr/>
        <a:lstStyle/>
        <a:p>
          <a:endParaRPr lang="en-US" sz="2000" b="1"/>
        </a:p>
      </dgm:t>
    </dgm:pt>
    <dgm:pt modelId="{36E3ACC4-9B9D-4608-86D7-4D654C3DDEC7}" type="sibTrans" cxnId="{530EEAAE-454D-47B9-8DD2-576A59BEDBB0}">
      <dgm:prSet custT="1"/>
      <dgm:spPr/>
      <dgm:t>
        <a:bodyPr/>
        <a:lstStyle/>
        <a:p>
          <a:endParaRPr lang="en-US" sz="1000" b="1"/>
        </a:p>
      </dgm:t>
    </dgm:pt>
    <dgm:pt modelId="{E333EA13-AC46-4240-8B2E-07DF8CB33386}">
      <dgm:prSet phldrT="[Text]" custT="1"/>
      <dgm:spPr/>
      <dgm:t>
        <a:bodyPr/>
        <a:lstStyle/>
        <a:p>
          <a:r>
            <a:rPr lang="en-US" sz="1400" b="1" dirty="0" smtClean="0"/>
            <a:t>Flexible, voluntary services </a:t>
          </a:r>
          <a:endParaRPr lang="en-US" sz="1400" b="1" dirty="0"/>
        </a:p>
      </dgm:t>
    </dgm:pt>
    <dgm:pt modelId="{70EB3D40-610D-4304-88DC-3AA5809F80DC}" type="parTrans" cxnId="{421783DD-73AF-4302-BB81-EF6088C471FB}">
      <dgm:prSet/>
      <dgm:spPr/>
      <dgm:t>
        <a:bodyPr/>
        <a:lstStyle/>
        <a:p>
          <a:endParaRPr lang="en-US" sz="2000" b="1"/>
        </a:p>
      </dgm:t>
    </dgm:pt>
    <dgm:pt modelId="{F2E2BCBD-3E32-444F-A38C-623AD082798E}" type="sibTrans" cxnId="{421783DD-73AF-4302-BB81-EF6088C471FB}">
      <dgm:prSet custT="1"/>
      <dgm:spPr/>
      <dgm:t>
        <a:bodyPr/>
        <a:lstStyle/>
        <a:p>
          <a:endParaRPr lang="en-US" sz="1000" b="1"/>
        </a:p>
      </dgm:t>
    </dgm:pt>
    <dgm:pt modelId="{55661C13-B171-4E03-9036-BFF0C578FFB4}">
      <dgm:prSet phldrT="[Text]" custT="1"/>
      <dgm:spPr/>
      <dgm:t>
        <a:bodyPr/>
        <a:lstStyle/>
        <a:p>
          <a:r>
            <a:rPr lang="en-US" sz="1300" b="1" dirty="0" smtClean="0"/>
            <a:t>Integration in the Community </a:t>
          </a:r>
          <a:endParaRPr lang="en-US" sz="1300" b="1" dirty="0"/>
        </a:p>
      </dgm:t>
    </dgm:pt>
    <dgm:pt modelId="{FF3B69E3-A7B2-4599-A64E-C48BA765D0C4}" type="parTrans" cxnId="{D6E58284-1C73-4C9A-B543-9602D0FDC074}">
      <dgm:prSet/>
      <dgm:spPr/>
      <dgm:t>
        <a:bodyPr/>
        <a:lstStyle/>
        <a:p>
          <a:endParaRPr lang="en-US" sz="2000" b="1"/>
        </a:p>
      </dgm:t>
    </dgm:pt>
    <dgm:pt modelId="{638978F6-800C-4A1A-801A-DEBA9729750D}" type="sibTrans" cxnId="{D6E58284-1C73-4C9A-B543-9602D0FDC074}">
      <dgm:prSet custT="1"/>
      <dgm:spPr/>
      <dgm:t>
        <a:bodyPr/>
        <a:lstStyle/>
        <a:p>
          <a:endParaRPr lang="en-US" sz="1000" b="1"/>
        </a:p>
      </dgm:t>
    </dgm:pt>
    <dgm:pt modelId="{40CBED83-B3A8-4917-A3C8-F550BFEB7DC5}">
      <dgm:prSet phldrT="[Text]" custT="1"/>
      <dgm:spPr/>
      <dgm:t>
        <a:bodyPr/>
        <a:lstStyle/>
        <a:p>
          <a:r>
            <a:rPr lang="en-US" sz="1400" b="1" dirty="0" smtClean="0"/>
            <a:t>Rights of Tenancy </a:t>
          </a:r>
          <a:endParaRPr lang="en-US" sz="1400" b="1" dirty="0"/>
        </a:p>
      </dgm:t>
    </dgm:pt>
    <dgm:pt modelId="{20310B6E-9118-4A10-A0DA-7C063E1493DE}" type="parTrans" cxnId="{39B03BD5-4F1C-4ACC-8D3E-68CE52099364}">
      <dgm:prSet/>
      <dgm:spPr/>
      <dgm:t>
        <a:bodyPr/>
        <a:lstStyle/>
        <a:p>
          <a:endParaRPr lang="en-US" sz="2000" b="1"/>
        </a:p>
      </dgm:t>
    </dgm:pt>
    <dgm:pt modelId="{8EB2F3D3-39EF-4EA3-9863-6BF8EAD18B60}" type="sibTrans" cxnId="{39B03BD5-4F1C-4ACC-8D3E-68CE52099364}">
      <dgm:prSet custT="1"/>
      <dgm:spPr/>
      <dgm:t>
        <a:bodyPr/>
        <a:lstStyle/>
        <a:p>
          <a:endParaRPr lang="en-US" sz="1000" b="1"/>
        </a:p>
      </dgm:t>
    </dgm:pt>
    <dgm:pt modelId="{40F96FE9-B732-4CC0-9BA5-94488CC7AC11}" type="pres">
      <dgm:prSet presAssocID="{B13F8751-BA95-47EE-8659-ACFD6D6D62B6}" presName="cycle" presStyleCnt="0">
        <dgm:presLayoutVars>
          <dgm:dir/>
          <dgm:resizeHandles val="exact"/>
        </dgm:presLayoutVars>
      </dgm:prSet>
      <dgm:spPr/>
      <dgm:t>
        <a:bodyPr/>
        <a:lstStyle/>
        <a:p>
          <a:endParaRPr lang="en-US"/>
        </a:p>
      </dgm:t>
    </dgm:pt>
    <dgm:pt modelId="{E5E19973-B07C-4BE1-83F0-6515D009CDF8}" type="pres">
      <dgm:prSet presAssocID="{BC058ECF-260A-4EE5-89D6-76883C718EDF}" presName="node" presStyleLbl="node1" presStyleIdx="0" presStyleCnt="7" custScaleX="104025" custScaleY="104025">
        <dgm:presLayoutVars>
          <dgm:bulletEnabled val="1"/>
        </dgm:presLayoutVars>
      </dgm:prSet>
      <dgm:spPr/>
      <dgm:t>
        <a:bodyPr/>
        <a:lstStyle/>
        <a:p>
          <a:endParaRPr lang="en-US"/>
        </a:p>
      </dgm:t>
    </dgm:pt>
    <dgm:pt modelId="{6D500E61-78C2-4519-9CAC-37C72142E601}" type="pres">
      <dgm:prSet presAssocID="{CE4FB40E-4BA7-4B60-991D-DB90B062A26C}" presName="sibTrans" presStyleLbl="sibTrans2D1" presStyleIdx="0" presStyleCnt="7"/>
      <dgm:spPr/>
      <dgm:t>
        <a:bodyPr/>
        <a:lstStyle/>
        <a:p>
          <a:endParaRPr lang="en-US"/>
        </a:p>
      </dgm:t>
    </dgm:pt>
    <dgm:pt modelId="{A2F47705-FCC8-4FC2-A353-6A40C29FEAAF}" type="pres">
      <dgm:prSet presAssocID="{CE4FB40E-4BA7-4B60-991D-DB90B062A26C}" presName="connectorText" presStyleLbl="sibTrans2D1" presStyleIdx="0" presStyleCnt="7"/>
      <dgm:spPr/>
      <dgm:t>
        <a:bodyPr/>
        <a:lstStyle/>
        <a:p>
          <a:endParaRPr lang="en-US"/>
        </a:p>
      </dgm:t>
    </dgm:pt>
    <dgm:pt modelId="{A1A5C79B-5FFA-416B-AB7A-16DE8D0ACE3E}" type="pres">
      <dgm:prSet presAssocID="{31F0BE95-7E05-4A43-9272-9A8845AF771F}" presName="node" presStyleLbl="node1" presStyleIdx="1" presStyleCnt="7" custScaleX="104025" custScaleY="104025">
        <dgm:presLayoutVars>
          <dgm:bulletEnabled val="1"/>
        </dgm:presLayoutVars>
      </dgm:prSet>
      <dgm:spPr/>
      <dgm:t>
        <a:bodyPr/>
        <a:lstStyle/>
        <a:p>
          <a:endParaRPr lang="en-US"/>
        </a:p>
      </dgm:t>
    </dgm:pt>
    <dgm:pt modelId="{B29A45C5-3F29-4F59-8DFA-89E62D3EB0C9}" type="pres">
      <dgm:prSet presAssocID="{F5C3850C-D71F-4F6A-9F84-E08BACF321A1}" presName="sibTrans" presStyleLbl="sibTrans2D1" presStyleIdx="1" presStyleCnt="7"/>
      <dgm:spPr/>
      <dgm:t>
        <a:bodyPr/>
        <a:lstStyle/>
        <a:p>
          <a:endParaRPr lang="en-US"/>
        </a:p>
      </dgm:t>
    </dgm:pt>
    <dgm:pt modelId="{6921D3BA-319E-4173-810D-97A396416CFD}" type="pres">
      <dgm:prSet presAssocID="{F5C3850C-D71F-4F6A-9F84-E08BACF321A1}" presName="connectorText" presStyleLbl="sibTrans2D1" presStyleIdx="1" presStyleCnt="7"/>
      <dgm:spPr/>
      <dgm:t>
        <a:bodyPr/>
        <a:lstStyle/>
        <a:p>
          <a:endParaRPr lang="en-US"/>
        </a:p>
      </dgm:t>
    </dgm:pt>
    <dgm:pt modelId="{01939D1D-805C-4755-91A6-E2C78118E002}" type="pres">
      <dgm:prSet presAssocID="{A1688DB1-3AE0-4FF5-A401-80855416D115}" presName="node" presStyleLbl="node1" presStyleIdx="2" presStyleCnt="7" custScaleX="104025" custScaleY="104025">
        <dgm:presLayoutVars>
          <dgm:bulletEnabled val="1"/>
        </dgm:presLayoutVars>
      </dgm:prSet>
      <dgm:spPr/>
      <dgm:t>
        <a:bodyPr/>
        <a:lstStyle/>
        <a:p>
          <a:endParaRPr lang="en-US"/>
        </a:p>
      </dgm:t>
    </dgm:pt>
    <dgm:pt modelId="{B14DEC9E-0426-4AA2-A804-16325A3464FA}" type="pres">
      <dgm:prSet presAssocID="{0C7D8A27-D6EC-4510-8DD9-B72A0F315676}" presName="sibTrans" presStyleLbl="sibTrans2D1" presStyleIdx="2" presStyleCnt="7"/>
      <dgm:spPr/>
      <dgm:t>
        <a:bodyPr/>
        <a:lstStyle/>
        <a:p>
          <a:endParaRPr lang="en-US"/>
        </a:p>
      </dgm:t>
    </dgm:pt>
    <dgm:pt modelId="{282F8B08-8BAC-4B6B-A11C-E36F832B46B1}" type="pres">
      <dgm:prSet presAssocID="{0C7D8A27-D6EC-4510-8DD9-B72A0F315676}" presName="connectorText" presStyleLbl="sibTrans2D1" presStyleIdx="2" presStyleCnt="7"/>
      <dgm:spPr/>
      <dgm:t>
        <a:bodyPr/>
        <a:lstStyle/>
        <a:p>
          <a:endParaRPr lang="en-US"/>
        </a:p>
      </dgm:t>
    </dgm:pt>
    <dgm:pt modelId="{3D153E19-A519-492C-96C2-EC4922A05F1F}" type="pres">
      <dgm:prSet presAssocID="{55661C13-B171-4E03-9036-BFF0C578FFB4}" presName="node" presStyleLbl="node1" presStyleIdx="3" presStyleCnt="7" custScaleX="116716" custScaleY="104025" custRadScaleRad="101029" custRadScaleInc="-4615">
        <dgm:presLayoutVars>
          <dgm:bulletEnabled val="1"/>
        </dgm:presLayoutVars>
      </dgm:prSet>
      <dgm:spPr/>
      <dgm:t>
        <a:bodyPr/>
        <a:lstStyle/>
        <a:p>
          <a:endParaRPr lang="en-US"/>
        </a:p>
      </dgm:t>
    </dgm:pt>
    <dgm:pt modelId="{63C8CBAB-E2BE-40C7-BDEA-9676FFCDB15B}" type="pres">
      <dgm:prSet presAssocID="{638978F6-800C-4A1A-801A-DEBA9729750D}" presName="sibTrans" presStyleLbl="sibTrans2D1" presStyleIdx="3" presStyleCnt="7"/>
      <dgm:spPr/>
      <dgm:t>
        <a:bodyPr/>
        <a:lstStyle/>
        <a:p>
          <a:endParaRPr lang="en-US"/>
        </a:p>
      </dgm:t>
    </dgm:pt>
    <dgm:pt modelId="{F578F4D2-C7CE-4368-ABB7-FF7FDEA1AB40}" type="pres">
      <dgm:prSet presAssocID="{638978F6-800C-4A1A-801A-DEBA9729750D}" presName="connectorText" presStyleLbl="sibTrans2D1" presStyleIdx="3" presStyleCnt="7"/>
      <dgm:spPr/>
      <dgm:t>
        <a:bodyPr/>
        <a:lstStyle/>
        <a:p>
          <a:endParaRPr lang="en-US"/>
        </a:p>
      </dgm:t>
    </dgm:pt>
    <dgm:pt modelId="{27F6E7C0-C5E2-4D48-A2A0-7891C13C61D0}" type="pres">
      <dgm:prSet presAssocID="{40CBED83-B3A8-4917-A3C8-F550BFEB7DC5}" presName="node" presStyleLbl="node1" presStyleIdx="4" presStyleCnt="7" custScaleX="104025" custScaleY="104025">
        <dgm:presLayoutVars>
          <dgm:bulletEnabled val="1"/>
        </dgm:presLayoutVars>
      </dgm:prSet>
      <dgm:spPr/>
      <dgm:t>
        <a:bodyPr/>
        <a:lstStyle/>
        <a:p>
          <a:endParaRPr lang="en-US"/>
        </a:p>
      </dgm:t>
    </dgm:pt>
    <dgm:pt modelId="{82131983-76B3-4197-B268-B2C1700C1C26}" type="pres">
      <dgm:prSet presAssocID="{8EB2F3D3-39EF-4EA3-9863-6BF8EAD18B60}" presName="sibTrans" presStyleLbl="sibTrans2D1" presStyleIdx="4" presStyleCnt="7"/>
      <dgm:spPr/>
      <dgm:t>
        <a:bodyPr/>
        <a:lstStyle/>
        <a:p>
          <a:endParaRPr lang="en-US"/>
        </a:p>
      </dgm:t>
    </dgm:pt>
    <dgm:pt modelId="{A5FF3E0F-377E-4B7E-8399-D4C84E7DFD4D}" type="pres">
      <dgm:prSet presAssocID="{8EB2F3D3-39EF-4EA3-9863-6BF8EAD18B60}" presName="connectorText" presStyleLbl="sibTrans2D1" presStyleIdx="4" presStyleCnt="7"/>
      <dgm:spPr/>
      <dgm:t>
        <a:bodyPr/>
        <a:lstStyle/>
        <a:p>
          <a:endParaRPr lang="en-US"/>
        </a:p>
      </dgm:t>
    </dgm:pt>
    <dgm:pt modelId="{E567CEE8-8867-4F8D-BD26-6D530E091B24}" type="pres">
      <dgm:prSet presAssocID="{6A894FAE-FEAD-4FB0-B33F-DE9C36F9AD8B}" presName="node" presStyleLbl="node1" presStyleIdx="5" presStyleCnt="7" custScaleX="104025" custScaleY="104025">
        <dgm:presLayoutVars>
          <dgm:bulletEnabled val="1"/>
        </dgm:presLayoutVars>
      </dgm:prSet>
      <dgm:spPr/>
      <dgm:t>
        <a:bodyPr/>
        <a:lstStyle/>
        <a:p>
          <a:endParaRPr lang="en-US"/>
        </a:p>
      </dgm:t>
    </dgm:pt>
    <dgm:pt modelId="{D70CF7F6-1FFD-46DA-9D30-A7A5884ECC9D}" type="pres">
      <dgm:prSet presAssocID="{36E3ACC4-9B9D-4608-86D7-4D654C3DDEC7}" presName="sibTrans" presStyleLbl="sibTrans2D1" presStyleIdx="5" presStyleCnt="7"/>
      <dgm:spPr/>
      <dgm:t>
        <a:bodyPr/>
        <a:lstStyle/>
        <a:p>
          <a:endParaRPr lang="en-US"/>
        </a:p>
      </dgm:t>
    </dgm:pt>
    <dgm:pt modelId="{A6835482-A092-49B5-8351-675D92299FFA}" type="pres">
      <dgm:prSet presAssocID="{36E3ACC4-9B9D-4608-86D7-4D654C3DDEC7}" presName="connectorText" presStyleLbl="sibTrans2D1" presStyleIdx="5" presStyleCnt="7"/>
      <dgm:spPr/>
      <dgm:t>
        <a:bodyPr/>
        <a:lstStyle/>
        <a:p>
          <a:endParaRPr lang="en-US"/>
        </a:p>
      </dgm:t>
    </dgm:pt>
    <dgm:pt modelId="{B89BCA18-74E1-4677-BC76-9DD4FEC467D6}" type="pres">
      <dgm:prSet presAssocID="{E333EA13-AC46-4240-8B2E-07DF8CB33386}" presName="node" presStyleLbl="node1" presStyleIdx="6" presStyleCnt="7" custScaleX="104025" custScaleY="104025">
        <dgm:presLayoutVars>
          <dgm:bulletEnabled val="1"/>
        </dgm:presLayoutVars>
      </dgm:prSet>
      <dgm:spPr/>
      <dgm:t>
        <a:bodyPr/>
        <a:lstStyle/>
        <a:p>
          <a:endParaRPr lang="en-US"/>
        </a:p>
      </dgm:t>
    </dgm:pt>
    <dgm:pt modelId="{3EBBF0DA-2B14-438E-BEF1-9113E80E8359}" type="pres">
      <dgm:prSet presAssocID="{F2E2BCBD-3E32-444F-A38C-623AD082798E}" presName="sibTrans" presStyleLbl="sibTrans2D1" presStyleIdx="6" presStyleCnt="7"/>
      <dgm:spPr/>
      <dgm:t>
        <a:bodyPr/>
        <a:lstStyle/>
        <a:p>
          <a:endParaRPr lang="en-US"/>
        </a:p>
      </dgm:t>
    </dgm:pt>
    <dgm:pt modelId="{833AB88D-F080-4615-BFCD-F3B725E40168}" type="pres">
      <dgm:prSet presAssocID="{F2E2BCBD-3E32-444F-A38C-623AD082798E}" presName="connectorText" presStyleLbl="sibTrans2D1" presStyleIdx="6" presStyleCnt="7"/>
      <dgm:spPr/>
      <dgm:t>
        <a:bodyPr/>
        <a:lstStyle/>
        <a:p>
          <a:endParaRPr lang="en-US"/>
        </a:p>
      </dgm:t>
    </dgm:pt>
  </dgm:ptLst>
  <dgm:cxnLst>
    <dgm:cxn modelId="{D6E58284-1C73-4C9A-B543-9602D0FDC074}" srcId="{B13F8751-BA95-47EE-8659-ACFD6D6D62B6}" destId="{55661C13-B171-4E03-9036-BFF0C578FFB4}" srcOrd="3" destOrd="0" parTransId="{FF3B69E3-A7B2-4599-A64E-C48BA765D0C4}" sibTransId="{638978F6-800C-4A1A-801A-DEBA9729750D}"/>
    <dgm:cxn modelId="{223EBC40-F3D6-4D9A-82F0-A03D1DDE08CB}" type="presOf" srcId="{36E3ACC4-9B9D-4608-86D7-4D654C3DDEC7}" destId="{D70CF7F6-1FFD-46DA-9D30-A7A5884ECC9D}" srcOrd="0" destOrd="0" presId="urn:microsoft.com/office/officeart/2005/8/layout/cycle2"/>
    <dgm:cxn modelId="{8FB38511-28D2-4C20-9BD2-88F6F6952FD4}" type="presOf" srcId="{CE4FB40E-4BA7-4B60-991D-DB90B062A26C}" destId="{A2F47705-FCC8-4FC2-A353-6A40C29FEAAF}" srcOrd="1" destOrd="0" presId="urn:microsoft.com/office/officeart/2005/8/layout/cycle2"/>
    <dgm:cxn modelId="{DCC9497E-E65E-46E0-959F-93CCC19DF50E}" srcId="{B13F8751-BA95-47EE-8659-ACFD6D6D62B6}" destId="{31F0BE95-7E05-4A43-9272-9A8845AF771F}" srcOrd="1" destOrd="0" parTransId="{5EB1BAAA-6B02-41C6-BD24-BD004C51FCBE}" sibTransId="{F5C3850C-D71F-4F6A-9F84-E08BACF321A1}"/>
    <dgm:cxn modelId="{D913802B-6516-4672-80DF-8629A2A07F8B}" type="presOf" srcId="{55661C13-B171-4E03-9036-BFF0C578FFB4}" destId="{3D153E19-A519-492C-96C2-EC4922A05F1F}" srcOrd="0" destOrd="0" presId="urn:microsoft.com/office/officeart/2005/8/layout/cycle2"/>
    <dgm:cxn modelId="{8EB6254F-A280-42F2-B798-FF40D098337C}" type="presOf" srcId="{BC058ECF-260A-4EE5-89D6-76883C718EDF}" destId="{E5E19973-B07C-4BE1-83F0-6515D009CDF8}" srcOrd="0" destOrd="0" presId="urn:microsoft.com/office/officeart/2005/8/layout/cycle2"/>
    <dgm:cxn modelId="{0F7FE08B-692F-4BA9-8496-1A4B0B070CA4}" type="presOf" srcId="{40CBED83-B3A8-4917-A3C8-F550BFEB7DC5}" destId="{27F6E7C0-C5E2-4D48-A2A0-7891C13C61D0}" srcOrd="0" destOrd="0" presId="urn:microsoft.com/office/officeart/2005/8/layout/cycle2"/>
    <dgm:cxn modelId="{032A7F96-87B6-4C71-8A28-89634C24685D}" type="presOf" srcId="{0C7D8A27-D6EC-4510-8DD9-B72A0F315676}" destId="{282F8B08-8BAC-4B6B-A11C-E36F832B46B1}" srcOrd="1" destOrd="0" presId="urn:microsoft.com/office/officeart/2005/8/layout/cycle2"/>
    <dgm:cxn modelId="{421783DD-73AF-4302-BB81-EF6088C471FB}" srcId="{B13F8751-BA95-47EE-8659-ACFD6D6D62B6}" destId="{E333EA13-AC46-4240-8B2E-07DF8CB33386}" srcOrd="6" destOrd="0" parTransId="{70EB3D40-610D-4304-88DC-3AA5809F80DC}" sibTransId="{F2E2BCBD-3E32-444F-A38C-623AD082798E}"/>
    <dgm:cxn modelId="{3B48CDD4-5D17-4953-821E-F9A7B340323B}" type="presOf" srcId="{F5C3850C-D71F-4F6A-9F84-E08BACF321A1}" destId="{6921D3BA-319E-4173-810D-97A396416CFD}" srcOrd="1" destOrd="0" presId="urn:microsoft.com/office/officeart/2005/8/layout/cycle2"/>
    <dgm:cxn modelId="{99609F4E-ADEA-48CA-8A74-CD6A0B18B4E8}" srcId="{B13F8751-BA95-47EE-8659-ACFD6D6D62B6}" destId="{BC058ECF-260A-4EE5-89D6-76883C718EDF}" srcOrd="0" destOrd="0" parTransId="{4A58C54F-DE0F-47A8-A722-1ADB09BAE3A6}" sibTransId="{CE4FB40E-4BA7-4B60-991D-DB90B062A26C}"/>
    <dgm:cxn modelId="{C8E5273E-FFAC-4373-80D0-1C3C7233CFA1}" type="presOf" srcId="{F5C3850C-D71F-4F6A-9F84-E08BACF321A1}" destId="{B29A45C5-3F29-4F59-8DFA-89E62D3EB0C9}" srcOrd="0" destOrd="0" presId="urn:microsoft.com/office/officeart/2005/8/layout/cycle2"/>
    <dgm:cxn modelId="{530EEAAE-454D-47B9-8DD2-576A59BEDBB0}" srcId="{B13F8751-BA95-47EE-8659-ACFD6D6D62B6}" destId="{6A894FAE-FEAD-4FB0-B33F-DE9C36F9AD8B}" srcOrd="5" destOrd="0" parTransId="{09F216FE-B0C8-4A7B-90B7-F225F779B306}" sibTransId="{36E3ACC4-9B9D-4608-86D7-4D654C3DDEC7}"/>
    <dgm:cxn modelId="{A584BFB3-1C48-4F6C-A540-6EA9E9D24DB0}" type="presOf" srcId="{CE4FB40E-4BA7-4B60-991D-DB90B062A26C}" destId="{6D500E61-78C2-4519-9CAC-37C72142E601}" srcOrd="0" destOrd="0" presId="urn:microsoft.com/office/officeart/2005/8/layout/cycle2"/>
    <dgm:cxn modelId="{11D02FAE-E408-4F88-9137-398A60A679ED}" type="presOf" srcId="{A1688DB1-3AE0-4FF5-A401-80855416D115}" destId="{01939D1D-805C-4755-91A6-E2C78118E002}" srcOrd="0" destOrd="0" presId="urn:microsoft.com/office/officeart/2005/8/layout/cycle2"/>
    <dgm:cxn modelId="{A5C9E68F-BB6A-4DCF-865A-AA80901FDFDA}" type="presOf" srcId="{8EB2F3D3-39EF-4EA3-9863-6BF8EAD18B60}" destId="{82131983-76B3-4197-B268-B2C1700C1C26}" srcOrd="0" destOrd="0" presId="urn:microsoft.com/office/officeart/2005/8/layout/cycle2"/>
    <dgm:cxn modelId="{0CEA6E15-FC71-4284-A2FA-5B5F31EA0F11}" type="presOf" srcId="{F2E2BCBD-3E32-444F-A38C-623AD082798E}" destId="{833AB88D-F080-4615-BFCD-F3B725E40168}" srcOrd="1" destOrd="0" presId="urn:microsoft.com/office/officeart/2005/8/layout/cycle2"/>
    <dgm:cxn modelId="{B672D9C4-E5E3-46B7-A586-4E1B276F000C}" type="presOf" srcId="{36E3ACC4-9B9D-4608-86D7-4D654C3DDEC7}" destId="{A6835482-A092-49B5-8351-675D92299FFA}" srcOrd="1" destOrd="0" presId="urn:microsoft.com/office/officeart/2005/8/layout/cycle2"/>
    <dgm:cxn modelId="{5767F088-83C4-4053-8747-37A2700863D1}" type="presOf" srcId="{8EB2F3D3-39EF-4EA3-9863-6BF8EAD18B60}" destId="{A5FF3E0F-377E-4B7E-8399-D4C84E7DFD4D}" srcOrd="1" destOrd="0" presId="urn:microsoft.com/office/officeart/2005/8/layout/cycle2"/>
    <dgm:cxn modelId="{88CBBDFC-1F8A-46DA-9F06-113708834F48}" type="presOf" srcId="{B13F8751-BA95-47EE-8659-ACFD6D6D62B6}" destId="{40F96FE9-B732-4CC0-9BA5-94488CC7AC11}" srcOrd="0" destOrd="0" presId="urn:microsoft.com/office/officeart/2005/8/layout/cycle2"/>
    <dgm:cxn modelId="{39B03BD5-4F1C-4ACC-8D3E-68CE52099364}" srcId="{B13F8751-BA95-47EE-8659-ACFD6D6D62B6}" destId="{40CBED83-B3A8-4917-A3C8-F550BFEB7DC5}" srcOrd="4" destOrd="0" parTransId="{20310B6E-9118-4A10-A0DA-7C063E1493DE}" sibTransId="{8EB2F3D3-39EF-4EA3-9863-6BF8EAD18B60}"/>
    <dgm:cxn modelId="{DF45AF2F-8ABC-414A-AD63-4BDC38F63F92}" type="presOf" srcId="{31F0BE95-7E05-4A43-9272-9A8845AF771F}" destId="{A1A5C79B-5FFA-416B-AB7A-16DE8D0ACE3E}" srcOrd="0" destOrd="0" presId="urn:microsoft.com/office/officeart/2005/8/layout/cycle2"/>
    <dgm:cxn modelId="{B646BA22-E45E-4B66-B794-8912D625C8C6}" type="presOf" srcId="{0C7D8A27-D6EC-4510-8DD9-B72A0F315676}" destId="{B14DEC9E-0426-4AA2-A804-16325A3464FA}" srcOrd="0" destOrd="0" presId="urn:microsoft.com/office/officeart/2005/8/layout/cycle2"/>
    <dgm:cxn modelId="{24ACBC18-E635-4C2D-93F5-9A1B26A7DAA3}" type="presOf" srcId="{638978F6-800C-4A1A-801A-DEBA9729750D}" destId="{63C8CBAB-E2BE-40C7-BDEA-9676FFCDB15B}" srcOrd="0" destOrd="0" presId="urn:microsoft.com/office/officeart/2005/8/layout/cycle2"/>
    <dgm:cxn modelId="{29DA1B81-4425-46A8-9008-74AA154F265A}" type="presOf" srcId="{638978F6-800C-4A1A-801A-DEBA9729750D}" destId="{F578F4D2-C7CE-4368-ABB7-FF7FDEA1AB40}" srcOrd="1" destOrd="0" presId="urn:microsoft.com/office/officeart/2005/8/layout/cycle2"/>
    <dgm:cxn modelId="{A9EAD5D1-918A-4847-B01C-39C44CBCAC6F}" type="presOf" srcId="{6A894FAE-FEAD-4FB0-B33F-DE9C36F9AD8B}" destId="{E567CEE8-8867-4F8D-BD26-6D530E091B24}" srcOrd="0" destOrd="0" presId="urn:microsoft.com/office/officeart/2005/8/layout/cycle2"/>
    <dgm:cxn modelId="{4D6B317F-CE11-475E-858C-F4284B43B11F}" type="presOf" srcId="{F2E2BCBD-3E32-444F-A38C-623AD082798E}" destId="{3EBBF0DA-2B14-438E-BEF1-9113E80E8359}" srcOrd="0" destOrd="0" presId="urn:microsoft.com/office/officeart/2005/8/layout/cycle2"/>
    <dgm:cxn modelId="{CF14DDDF-F821-46FB-B62B-EE3588B755D6}" type="presOf" srcId="{E333EA13-AC46-4240-8B2E-07DF8CB33386}" destId="{B89BCA18-74E1-4677-BC76-9DD4FEC467D6}" srcOrd="0" destOrd="0" presId="urn:microsoft.com/office/officeart/2005/8/layout/cycle2"/>
    <dgm:cxn modelId="{96C7E6C0-E3AC-459C-9FF5-CE6227FFC974}" srcId="{B13F8751-BA95-47EE-8659-ACFD6D6D62B6}" destId="{A1688DB1-3AE0-4FF5-A401-80855416D115}" srcOrd="2" destOrd="0" parTransId="{06CB43BA-E32B-4FAD-8BD0-65B4E9FAA8BF}" sibTransId="{0C7D8A27-D6EC-4510-8DD9-B72A0F315676}"/>
    <dgm:cxn modelId="{40EA87F0-D33B-4E4F-B68E-2C08636FFEC6}" type="presParOf" srcId="{40F96FE9-B732-4CC0-9BA5-94488CC7AC11}" destId="{E5E19973-B07C-4BE1-83F0-6515D009CDF8}" srcOrd="0" destOrd="0" presId="urn:microsoft.com/office/officeart/2005/8/layout/cycle2"/>
    <dgm:cxn modelId="{2E3413D9-5949-455C-ABD6-191C3E220820}" type="presParOf" srcId="{40F96FE9-B732-4CC0-9BA5-94488CC7AC11}" destId="{6D500E61-78C2-4519-9CAC-37C72142E601}" srcOrd="1" destOrd="0" presId="urn:microsoft.com/office/officeart/2005/8/layout/cycle2"/>
    <dgm:cxn modelId="{68B92731-2EE8-4EC5-89EC-7A74A273424F}" type="presParOf" srcId="{6D500E61-78C2-4519-9CAC-37C72142E601}" destId="{A2F47705-FCC8-4FC2-A353-6A40C29FEAAF}" srcOrd="0" destOrd="0" presId="urn:microsoft.com/office/officeart/2005/8/layout/cycle2"/>
    <dgm:cxn modelId="{A43D9C9C-BA79-4C5E-AE2C-5FFF02FEA807}" type="presParOf" srcId="{40F96FE9-B732-4CC0-9BA5-94488CC7AC11}" destId="{A1A5C79B-5FFA-416B-AB7A-16DE8D0ACE3E}" srcOrd="2" destOrd="0" presId="urn:microsoft.com/office/officeart/2005/8/layout/cycle2"/>
    <dgm:cxn modelId="{F8A35CD7-500A-44E9-985C-7165E00324E8}" type="presParOf" srcId="{40F96FE9-B732-4CC0-9BA5-94488CC7AC11}" destId="{B29A45C5-3F29-4F59-8DFA-89E62D3EB0C9}" srcOrd="3" destOrd="0" presId="urn:microsoft.com/office/officeart/2005/8/layout/cycle2"/>
    <dgm:cxn modelId="{04680663-D18F-49CB-87EB-7B50766CC6C5}" type="presParOf" srcId="{B29A45C5-3F29-4F59-8DFA-89E62D3EB0C9}" destId="{6921D3BA-319E-4173-810D-97A396416CFD}" srcOrd="0" destOrd="0" presId="urn:microsoft.com/office/officeart/2005/8/layout/cycle2"/>
    <dgm:cxn modelId="{1CAE00B2-09E6-4DB7-B7BD-B5A12FEF9D07}" type="presParOf" srcId="{40F96FE9-B732-4CC0-9BA5-94488CC7AC11}" destId="{01939D1D-805C-4755-91A6-E2C78118E002}" srcOrd="4" destOrd="0" presId="urn:microsoft.com/office/officeart/2005/8/layout/cycle2"/>
    <dgm:cxn modelId="{41B0EC86-C52A-47C2-B653-08313DD15DF9}" type="presParOf" srcId="{40F96FE9-B732-4CC0-9BA5-94488CC7AC11}" destId="{B14DEC9E-0426-4AA2-A804-16325A3464FA}" srcOrd="5" destOrd="0" presId="urn:microsoft.com/office/officeart/2005/8/layout/cycle2"/>
    <dgm:cxn modelId="{DEFFA7AE-A060-4FD6-88B0-30E16AD0A2A1}" type="presParOf" srcId="{B14DEC9E-0426-4AA2-A804-16325A3464FA}" destId="{282F8B08-8BAC-4B6B-A11C-E36F832B46B1}" srcOrd="0" destOrd="0" presId="urn:microsoft.com/office/officeart/2005/8/layout/cycle2"/>
    <dgm:cxn modelId="{63C45F85-A7EE-4B4D-A57D-7399B41F7F72}" type="presParOf" srcId="{40F96FE9-B732-4CC0-9BA5-94488CC7AC11}" destId="{3D153E19-A519-492C-96C2-EC4922A05F1F}" srcOrd="6" destOrd="0" presId="urn:microsoft.com/office/officeart/2005/8/layout/cycle2"/>
    <dgm:cxn modelId="{6586D22B-E058-4CD7-86F2-ED398A3FC7E2}" type="presParOf" srcId="{40F96FE9-B732-4CC0-9BA5-94488CC7AC11}" destId="{63C8CBAB-E2BE-40C7-BDEA-9676FFCDB15B}" srcOrd="7" destOrd="0" presId="urn:microsoft.com/office/officeart/2005/8/layout/cycle2"/>
    <dgm:cxn modelId="{C0CBE200-BD5A-4656-BF62-CF66F1439454}" type="presParOf" srcId="{63C8CBAB-E2BE-40C7-BDEA-9676FFCDB15B}" destId="{F578F4D2-C7CE-4368-ABB7-FF7FDEA1AB40}" srcOrd="0" destOrd="0" presId="urn:microsoft.com/office/officeart/2005/8/layout/cycle2"/>
    <dgm:cxn modelId="{E5FD9844-7BF2-4E46-9DE9-8B5295FB78F2}" type="presParOf" srcId="{40F96FE9-B732-4CC0-9BA5-94488CC7AC11}" destId="{27F6E7C0-C5E2-4D48-A2A0-7891C13C61D0}" srcOrd="8" destOrd="0" presId="urn:microsoft.com/office/officeart/2005/8/layout/cycle2"/>
    <dgm:cxn modelId="{8E58CB75-744E-414E-AAED-E21DCECBF551}" type="presParOf" srcId="{40F96FE9-B732-4CC0-9BA5-94488CC7AC11}" destId="{82131983-76B3-4197-B268-B2C1700C1C26}" srcOrd="9" destOrd="0" presId="urn:microsoft.com/office/officeart/2005/8/layout/cycle2"/>
    <dgm:cxn modelId="{AD0944F3-43C8-4065-9C3F-A93FA834A30E}" type="presParOf" srcId="{82131983-76B3-4197-B268-B2C1700C1C26}" destId="{A5FF3E0F-377E-4B7E-8399-D4C84E7DFD4D}" srcOrd="0" destOrd="0" presId="urn:microsoft.com/office/officeart/2005/8/layout/cycle2"/>
    <dgm:cxn modelId="{B8D4383F-408B-40CD-94C9-92BF58FE9147}" type="presParOf" srcId="{40F96FE9-B732-4CC0-9BA5-94488CC7AC11}" destId="{E567CEE8-8867-4F8D-BD26-6D530E091B24}" srcOrd="10" destOrd="0" presId="urn:microsoft.com/office/officeart/2005/8/layout/cycle2"/>
    <dgm:cxn modelId="{50BAC674-1B68-4269-9C02-902EDC73FC0F}" type="presParOf" srcId="{40F96FE9-B732-4CC0-9BA5-94488CC7AC11}" destId="{D70CF7F6-1FFD-46DA-9D30-A7A5884ECC9D}" srcOrd="11" destOrd="0" presId="urn:microsoft.com/office/officeart/2005/8/layout/cycle2"/>
    <dgm:cxn modelId="{456F8EA7-6810-4B8C-B9AC-D0AE2F328E65}" type="presParOf" srcId="{D70CF7F6-1FFD-46DA-9D30-A7A5884ECC9D}" destId="{A6835482-A092-49B5-8351-675D92299FFA}" srcOrd="0" destOrd="0" presId="urn:microsoft.com/office/officeart/2005/8/layout/cycle2"/>
    <dgm:cxn modelId="{478CCC01-17EC-45DE-BF2D-D2F80262CEC3}" type="presParOf" srcId="{40F96FE9-B732-4CC0-9BA5-94488CC7AC11}" destId="{B89BCA18-74E1-4677-BC76-9DD4FEC467D6}" srcOrd="12" destOrd="0" presId="urn:microsoft.com/office/officeart/2005/8/layout/cycle2"/>
    <dgm:cxn modelId="{B8E70129-9519-43B5-B135-AF6DF70D7887}" type="presParOf" srcId="{40F96FE9-B732-4CC0-9BA5-94488CC7AC11}" destId="{3EBBF0DA-2B14-438E-BEF1-9113E80E8359}" srcOrd="13" destOrd="0" presId="urn:microsoft.com/office/officeart/2005/8/layout/cycle2"/>
    <dgm:cxn modelId="{E329078A-762A-47FA-AF78-E862A16A670F}" type="presParOf" srcId="{3EBBF0DA-2B14-438E-BEF1-9113E80E8359}" destId="{833AB88D-F080-4615-BFCD-F3B725E40168}"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E19973-B07C-4BE1-83F0-6515D009CDF8}">
      <dsp:nvSpPr>
        <dsp:cNvPr id="0" name=""/>
        <dsp:cNvSpPr/>
      </dsp:nvSpPr>
      <dsp:spPr>
        <a:xfrm>
          <a:off x="3790625" y="-22096"/>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Choice of Housing </a:t>
          </a:r>
          <a:endParaRPr lang="en-US" sz="1400" b="1" kern="1200" dirty="0"/>
        </a:p>
      </dsp:txBody>
      <dsp:txXfrm>
        <a:off x="3963688" y="150967"/>
        <a:ext cx="835622" cy="835622"/>
      </dsp:txXfrm>
    </dsp:sp>
    <dsp:sp modelId="{6D500E61-78C2-4519-9CAC-37C72142E601}">
      <dsp:nvSpPr>
        <dsp:cNvPr id="0" name=""/>
        <dsp:cNvSpPr/>
      </dsp:nvSpPr>
      <dsp:spPr>
        <a:xfrm rot="1542857">
          <a:off x="5004172" y="743957"/>
          <a:ext cx="278338"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a:off x="5008307" y="802523"/>
        <a:ext cx="194837" cy="230045"/>
      </dsp:txXfrm>
    </dsp:sp>
    <dsp:sp modelId="{A1A5C79B-5FFA-416B-AB7A-16DE8D0ACE3E}">
      <dsp:nvSpPr>
        <dsp:cNvPr id="0" name=""/>
        <dsp:cNvSpPr/>
      </dsp:nvSpPr>
      <dsp:spPr>
        <a:xfrm>
          <a:off x="5328504" y="718506"/>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Separation of Housing and Services  </a:t>
          </a:r>
          <a:endParaRPr lang="en-US" sz="1400" b="1" kern="1200" dirty="0"/>
        </a:p>
      </dsp:txBody>
      <dsp:txXfrm>
        <a:off x="5501567" y="891569"/>
        <a:ext cx="835622" cy="835622"/>
      </dsp:txXfrm>
    </dsp:sp>
    <dsp:sp modelId="{B29A45C5-3F29-4F59-8DFA-89E62D3EB0C9}">
      <dsp:nvSpPr>
        <dsp:cNvPr id="0" name=""/>
        <dsp:cNvSpPr/>
      </dsp:nvSpPr>
      <dsp:spPr>
        <a:xfrm rot="4628571">
          <a:off x="5968368" y="1942057"/>
          <a:ext cx="278338"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a:off x="6000828" y="1978034"/>
        <a:ext cx="194837" cy="230045"/>
      </dsp:txXfrm>
    </dsp:sp>
    <dsp:sp modelId="{01939D1D-805C-4755-91A6-E2C78118E002}">
      <dsp:nvSpPr>
        <dsp:cNvPr id="0" name=""/>
        <dsp:cNvSpPr/>
      </dsp:nvSpPr>
      <dsp:spPr>
        <a:xfrm>
          <a:off x="5708328" y="2382627"/>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Decent, safe, and affordable housing</a:t>
          </a:r>
          <a:endParaRPr lang="en-US" sz="1400" b="1" kern="1200" dirty="0"/>
        </a:p>
      </dsp:txBody>
      <dsp:txXfrm>
        <a:off x="5881391" y="2555690"/>
        <a:ext cx="835622" cy="835622"/>
      </dsp:txXfrm>
    </dsp:sp>
    <dsp:sp modelId="{B14DEC9E-0426-4AA2-A804-16325A3464FA}">
      <dsp:nvSpPr>
        <dsp:cNvPr id="0" name=""/>
        <dsp:cNvSpPr/>
      </dsp:nvSpPr>
      <dsp:spPr>
        <a:xfrm rot="7641157">
          <a:off x="5675987" y="3433983"/>
          <a:ext cx="250872"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rot="10800000">
        <a:off x="5736449" y="3480750"/>
        <a:ext cx="175610" cy="230045"/>
      </dsp:txXfrm>
    </dsp:sp>
    <dsp:sp modelId="{3D153E19-A519-492C-96C2-EC4922A05F1F}">
      <dsp:nvSpPr>
        <dsp:cNvPr id="0" name=""/>
        <dsp:cNvSpPr/>
      </dsp:nvSpPr>
      <dsp:spPr>
        <a:xfrm>
          <a:off x="4617676" y="3717142"/>
          <a:ext cx="1325921"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b="1" kern="1200" dirty="0" smtClean="0"/>
            <a:t>Integration in the Community </a:t>
          </a:r>
          <a:endParaRPr lang="en-US" sz="1300" b="1" kern="1200" dirty="0"/>
        </a:p>
      </dsp:txBody>
      <dsp:txXfrm>
        <a:off x="4811853" y="3890205"/>
        <a:ext cx="937567" cy="835622"/>
      </dsp:txXfrm>
    </dsp:sp>
    <dsp:sp modelId="{63C8CBAB-E2BE-40C7-BDEA-9676FFCDB15B}">
      <dsp:nvSpPr>
        <dsp:cNvPr id="0" name=""/>
        <dsp:cNvSpPr/>
      </dsp:nvSpPr>
      <dsp:spPr>
        <a:xfrm rot="10799990">
          <a:off x="4243606" y="4116315"/>
          <a:ext cx="264342"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rot="10800000">
        <a:off x="4322909" y="4192996"/>
        <a:ext cx="185039" cy="230045"/>
      </dsp:txXfrm>
    </dsp:sp>
    <dsp:sp modelId="{27F6E7C0-C5E2-4D48-A2A0-7891C13C61D0}">
      <dsp:nvSpPr>
        <dsp:cNvPr id="0" name=""/>
        <dsp:cNvSpPr/>
      </dsp:nvSpPr>
      <dsp:spPr>
        <a:xfrm>
          <a:off x="2937167" y="3717148"/>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Rights of Tenancy </a:t>
          </a:r>
          <a:endParaRPr lang="en-US" sz="1400" b="1" kern="1200" dirty="0"/>
        </a:p>
      </dsp:txBody>
      <dsp:txXfrm>
        <a:off x="3110230" y="3890211"/>
        <a:ext cx="835622" cy="835622"/>
      </dsp:txXfrm>
    </dsp:sp>
    <dsp:sp modelId="{82131983-76B3-4197-B268-B2C1700C1C26}">
      <dsp:nvSpPr>
        <dsp:cNvPr id="0" name=""/>
        <dsp:cNvSpPr/>
      </dsp:nvSpPr>
      <dsp:spPr>
        <a:xfrm rot="13885714">
          <a:off x="2861661" y="3455216"/>
          <a:ext cx="278338"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rot="10800000">
        <a:off x="2929443" y="3564539"/>
        <a:ext cx="194837" cy="230045"/>
      </dsp:txXfrm>
    </dsp:sp>
    <dsp:sp modelId="{E567CEE8-8867-4F8D-BD26-6D530E091B24}">
      <dsp:nvSpPr>
        <dsp:cNvPr id="0" name=""/>
        <dsp:cNvSpPr/>
      </dsp:nvSpPr>
      <dsp:spPr>
        <a:xfrm>
          <a:off x="1872922" y="2382627"/>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Access to all housing options </a:t>
          </a:r>
          <a:endParaRPr lang="en-US" sz="1400" b="1" kern="1200" dirty="0"/>
        </a:p>
      </dsp:txBody>
      <dsp:txXfrm>
        <a:off x="2045985" y="2555690"/>
        <a:ext cx="835622" cy="835622"/>
      </dsp:txXfrm>
    </dsp:sp>
    <dsp:sp modelId="{D70CF7F6-1FFD-46DA-9D30-A7A5884ECC9D}">
      <dsp:nvSpPr>
        <dsp:cNvPr id="0" name=""/>
        <dsp:cNvSpPr/>
      </dsp:nvSpPr>
      <dsp:spPr>
        <a:xfrm rot="16971429">
          <a:off x="2512786" y="1957417"/>
          <a:ext cx="278338"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a:off x="2545246" y="2074802"/>
        <a:ext cx="194837" cy="230045"/>
      </dsp:txXfrm>
    </dsp:sp>
    <dsp:sp modelId="{B89BCA18-74E1-4677-BC76-9DD4FEC467D6}">
      <dsp:nvSpPr>
        <dsp:cNvPr id="0" name=""/>
        <dsp:cNvSpPr/>
      </dsp:nvSpPr>
      <dsp:spPr>
        <a:xfrm>
          <a:off x="2252747" y="718506"/>
          <a:ext cx="1181748" cy="118174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smtClean="0"/>
            <a:t>Flexible, voluntary services </a:t>
          </a:r>
          <a:endParaRPr lang="en-US" sz="1400" b="1" kern="1200" dirty="0"/>
        </a:p>
      </dsp:txBody>
      <dsp:txXfrm>
        <a:off x="2425810" y="891569"/>
        <a:ext cx="835622" cy="835622"/>
      </dsp:txXfrm>
    </dsp:sp>
    <dsp:sp modelId="{3EBBF0DA-2B14-438E-BEF1-9113E80E8359}">
      <dsp:nvSpPr>
        <dsp:cNvPr id="0" name=""/>
        <dsp:cNvSpPr/>
      </dsp:nvSpPr>
      <dsp:spPr>
        <a:xfrm rot="20057143">
          <a:off x="3466293" y="750793"/>
          <a:ext cx="278338" cy="38340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b="1" kern="1200"/>
        </a:p>
      </dsp:txBody>
      <dsp:txXfrm>
        <a:off x="3470428" y="845589"/>
        <a:ext cx="194837" cy="230045"/>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858000" cy="685800"/>
          </a:xfrm>
          <a:prstGeom prst="rect">
            <a:avLst/>
          </a:prstGeom>
        </p:spPr>
        <p:txBody>
          <a:bodyPr vert="horz" lIns="91440" tIns="45720" rIns="91440" bIns="45720" rtlCol="0"/>
          <a:lstStyle>
            <a:lvl1pPr algn="l">
              <a:defRPr sz="1200"/>
            </a:lvl1pPr>
          </a:lstStyle>
          <a:p>
            <a:pPr lvl="0" algn="ctr"/>
            <a:r>
              <a:rPr lang="en-US" b="1" smtClean="0">
                <a:solidFill>
                  <a:prstClr val="black"/>
                </a:solidFill>
              </a:rPr>
              <a:t>Medical </a:t>
            </a:r>
            <a:r>
              <a:rPr lang="en-US" b="1" dirty="0">
                <a:solidFill>
                  <a:prstClr val="black"/>
                </a:solidFill>
              </a:rPr>
              <a:t>Assistance Advisory Council Meeting</a:t>
            </a:r>
          </a:p>
          <a:p>
            <a:pPr lvl="0" algn="ctr"/>
            <a:r>
              <a:rPr lang="en-US" b="1" dirty="0" smtClean="0">
                <a:solidFill>
                  <a:prstClr val="black"/>
                </a:solidFill>
              </a:rPr>
              <a:t>January 23, 2017</a:t>
            </a:r>
            <a:endParaRPr lang="en-US" b="1" dirty="0">
              <a:solidFill>
                <a:prstClr val="black"/>
              </a:solidFill>
            </a:endParaRPr>
          </a:p>
          <a:p>
            <a:pPr lvl="0" algn="ctr"/>
            <a:r>
              <a:rPr lang="en-US" b="1" dirty="0">
                <a:solidFill>
                  <a:prstClr val="black"/>
                </a:solidFill>
              </a:rPr>
              <a:t>Informational Updates</a:t>
            </a:r>
            <a:endParaRPr lang="en-US" dirty="0"/>
          </a:p>
        </p:txBody>
      </p:sp>
      <p:sp>
        <p:nvSpPr>
          <p:cNvPr id="5" name="Slide Number Placeholder 4"/>
          <p:cNvSpPr>
            <a:spLocks noGrp="1"/>
          </p:cNvSpPr>
          <p:nvPr>
            <p:ph type="sldNum" sz="quarter" idx="3"/>
          </p:nvPr>
        </p:nvSpPr>
        <p:spPr>
          <a:xfrm>
            <a:off x="6095999" y="8685213"/>
            <a:ext cx="760413" cy="457200"/>
          </a:xfrm>
          <a:prstGeom prst="rect">
            <a:avLst/>
          </a:prstGeom>
        </p:spPr>
        <p:txBody>
          <a:bodyPr vert="horz" lIns="91440" tIns="45720" rIns="91440" bIns="45720" rtlCol="0" anchor="b"/>
          <a:lstStyle>
            <a:lvl1pPr algn="r">
              <a:defRPr sz="1200"/>
            </a:lvl1pPr>
          </a:lstStyle>
          <a:p>
            <a:fld id="{89D9815C-4600-48B4-A585-8CA57A5FF4A2}" type="slidenum">
              <a:rPr lang="en-US" smtClean="0"/>
              <a:t>‹#›</a:t>
            </a:fld>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8458200"/>
            <a:ext cx="4745940" cy="572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0165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FDE6F6-B2E0-4713-BC4B-1DA8DCF38EC8}" type="datetimeFigureOut">
              <a:rPr lang="en-US" smtClean="0"/>
              <a:t>4/12/2017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1E5F1-259C-4ABF-8237-7A2F354B441D}" type="slidenum">
              <a:rPr lang="en-US" smtClean="0"/>
              <a:t>‹#›</a:t>
            </a:fld>
            <a:endParaRPr lang="en-US"/>
          </a:p>
        </p:txBody>
      </p:sp>
    </p:spTree>
    <p:extLst>
      <p:ext uri="{BB962C8B-B14F-4D97-AF65-F5344CB8AC3E}">
        <p14:creationId xmlns:p14="http://schemas.microsoft.com/office/powerpoint/2010/main" val="2060079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F90FAF-9D7E-4A23-9C1F-ABFC47CB62A5}" type="slidenum">
              <a:rPr lang="en-US" smtClean="0"/>
              <a:t>1</a:t>
            </a:fld>
            <a:endParaRPr lang="en-US" dirty="0"/>
          </a:p>
        </p:txBody>
      </p:sp>
    </p:spTree>
    <p:extLst>
      <p:ext uri="{BB962C8B-B14F-4D97-AF65-F5344CB8AC3E}">
        <p14:creationId xmlns:p14="http://schemas.microsoft.com/office/powerpoint/2010/main" val="626363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E57ACA-1DBB-46F0-AA8A-D2A0E731F833}" type="slidenum">
              <a:rPr lang="en-US" smtClean="0"/>
              <a:t>10</a:t>
            </a:fld>
            <a:endParaRPr lang="en-US" dirty="0"/>
          </a:p>
        </p:txBody>
      </p:sp>
    </p:spTree>
    <p:extLst>
      <p:ext uri="{BB962C8B-B14F-4D97-AF65-F5344CB8AC3E}">
        <p14:creationId xmlns:p14="http://schemas.microsoft.com/office/powerpoint/2010/main" val="194678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E57ACA-1DBB-46F0-AA8A-D2A0E731F833}" type="slidenum">
              <a:rPr lang="en-US" smtClean="0"/>
              <a:t>11</a:t>
            </a:fld>
            <a:endParaRPr lang="en-US" dirty="0"/>
          </a:p>
        </p:txBody>
      </p:sp>
    </p:spTree>
    <p:extLst>
      <p:ext uri="{BB962C8B-B14F-4D97-AF65-F5344CB8AC3E}">
        <p14:creationId xmlns:p14="http://schemas.microsoft.com/office/powerpoint/2010/main" val="194678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smtClean="0">
                <a:solidFill>
                  <a:schemeClr val="tx2"/>
                </a:solidFill>
              </a:rPr>
              <a:t>The lack of affordable and accessible housing is a significant barrier to community integration for people who use Long-Term Services and Supports (LTSS).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smtClean="0">
              <a:solidFill>
                <a:schemeClr val="tx2"/>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smtClean="0">
              <a:solidFill>
                <a:schemeClr val="tx2"/>
              </a:solidFill>
            </a:endParaRPr>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6512918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a:t>
            </a:r>
            <a:r>
              <a:rPr lang="en-US" sz="1200" dirty="0" smtClean="0"/>
              <a:t>A study was done that directly explores the link between affordable housing and health care through the lens of several national health reform metrics: better connection to primary care, fewer emergency department visits, improved access to and quality of care, and lower costs.  </a:t>
            </a:r>
          </a:p>
          <a:p>
            <a:endParaRPr lang="en-US" sz="1200"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56361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563611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Informed</a:t>
            </a:r>
            <a:r>
              <a:rPr lang="en-US" baseline="0" dirty="0" smtClean="0"/>
              <a:t> the 1115 Waiver Renewal Application </a:t>
            </a:r>
            <a:r>
              <a:rPr lang="en-US" baseline="0" dirty="0"/>
              <a:t> </a:t>
            </a:r>
            <a:r>
              <a:rPr lang="en-US" baseline="0" dirty="0" smtClean="0"/>
              <a:t>Proposal </a:t>
            </a:r>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5636112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Met bi-weekly then monthly</a:t>
            </a:r>
          </a:p>
          <a:p>
            <a:pPr marL="171450" indent="-171450">
              <a:buFont typeface="Arial" panose="020B0604020202020204" pitchFamily="34" charset="0"/>
              <a:buChar char="•"/>
            </a:pPr>
            <a:r>
              <a:rPr lang="en-US" dirty="0" smtClean="0"/>
              <a:t>Traveled</a:t>
            </a:r>
            <a:r>
              <a:rPr lang="en-US" baseline="0" dirty="0" smtClean="0"/>
              <a:t> to Washington D.C. for learning opportunities with federal partners and other State’s working on housing issues. </a:t>
            </a:r>
            <a:endParaRPr lang="en-US" dirty="0"/>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563611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aseline="0" dirty="0" smtClean="0"/>
          </a:p>
          <a:p>
            <a:pPr marL="171450" indent="-171450">
              <a:buFont typeface="Arial" panose="020B0604020202020204" pitchFamily="34" charset="0"/>
              <a:buChar char="•"/>
            </a:pPr>
            <a:endParaRPr lang="en-US"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C9CB6E32-8217-4BE8-B919-5D0B7F70F233}"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563611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Meet the needs of individuals who are at-risk for homelessness or who are considered to be chronically homeless</a:t>
            </a:r>
            <a:r>
              <a:rPr lang="en-US" sz="1200" kern="1200" smtClean="0">
                <a:solidFill>
                  <a:schemeClr val="tx1"/>
                </a:solidFill>
                <a:effectLst/>
                <a:latin typeface="+mn-lt"/>
                <a:ea typeface="+mn-ea"/>
                <a:cs typeface="+mn-cs"/>
              </a:rPr>
              <a:t>. </a:t>
            </a: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Over a decade of independent research demonstrates that HFHF improves the health and well-being of consumers, while reducing costs, by avoiding reliance on expensive acute systems like hospitals, jails, and shelters. </a:t>
            </a:r>
            <a:endParaRPr lang="en-US" dirty="0"/>
          </a:p>
        </p:txBody>
      </p:sp>
      <p:sp>
        <p:nvSpPr>
          <p:cNvPr id="4" name="Slide Number Placeholder 3"/>
          <p:cNvSpPr>
            <a:spLocks noGrp="1"/>
          </p:cNvSpPr>
          <p:nvPr>
            <p:ph type="sldNum" sz="quarter" idx="10"/>
          </p:nvPr>
        </p:nvSpPr>
        <p:spPr/>
        <p:txBody>
          <a:bodyPr/>
          <a:lstStyle/>
          <a:p>
            <a:fld id="{02E57ACA-1DBB-46F0-AA8A-D2A0E731F833}" type="slidenum">
              <a:rPr lang="en-US" smtClean="0"/>
              <a:t>8</a:t>
            </a:fld>
            <a:endParaRPr lang="en-US"/>
          </a:p>
        </p:txBody>
      </p:sp>
    </p:spTree>
    <p:extLst>
      <p:ext uri="{BB962C8B-B14F-4D97-AF65-F5344CB8AC3E}">
        <p14:creationId xmlns:p14="http://schemas.microsoft.com/office/powerpoint/2010/main" val="2764366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dirty="0" smtClean="0"/>
              <a:t>CMS</a:t>
            </a:r>
            <a:r>
              <a:rPr lang="en-US" baseline="0" dirty="0" smtClean="0"/>
              <a:t> is interested in pursuing detailed conversations around NJ’s MPSHS proposal. </a:t>
            </a:r>
          </a:p>
          <a:p>
            <a:pPr marL="171450" lvl="0" indent="-171450">
              <a:buFont typeface="Arial" panose="020B0604020202020204" pitchFamily="34" charset="0"/>
              <a:buChar char="•"/>
            </a:pPr>
            <a:r>
              <a:rPr lang="en-US" baseline="0" dirty="0" smtClean="0"/>
              <a:t>DMAHS is still working on how the MPSHS would be implemented and operationalized. </a:t>
            </a:r>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02E57ACA-1DBB-46F0-AA8A-D2A0E731F833}" type="slidenum">
              <a:rPr lang="en-US" smtClean="0"/>
              <a:t>9</a:t>
            </a:fld>
            <a:endParaRPr lang="en-US"/>
          </a:p>
        </p:txBody>
      </p:sp>
    </p:spTree>
    <p:extLst>
      <p:ext uri="{BB962C8B-B14F-4D97-AF65-F5344CB8AC3E}">
        <p14:creationId xmlns:p14="http://schemas.microsoft.com/office/powerpoint/2010/main" val="2764366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DA4438-414F-4EEE-ADAD-E1430C6F8BDD}" type="datetime1">
              <a:rPr lang="en-US" smtClean="0"/>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1798099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958C97-B103-4BAC-ACCD-7BA817033339}" type="datetime1">
              <a:rPr lang="en-US" smtClean="0"/>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95647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FF2472-80F8-4E12-B011-388D7B73E08D}" type="datetime1">
              <a:rPr lang="en-US" smtClean="0"/>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192472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05FE90-CF9E-4AFB-8E41-58581F89E93A}"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7413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5A147-5208-4B14-B491-5C13DE695A02}"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7204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12E5EE-52CB-4EB8-A6C9-36943D8E7F12}"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9070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642072-306A-4F98-9684-CB9967A78DB1}"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5598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808955-C628-4B3E-AD53-66CCF42B2373}" type="datetime1">
              <a:rPr lang="en-US" smtClean="0">
                <a:solidFill>
                  <a:prstClr val="black">
                    <a:tint val="75000"/>
                  </a:prstClr>
                </a:solidFill>
              </a:rPr>
              <a:t>4/12/2017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73419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8CCA1C-9E18-4884-9A16-BBFC1D0B1542}" type="datetime1">
              <a:rPr lang="en-US" smtClean="0">
                <a:solidFill>
                  <a:prstClr val="black">
                    <a:tint val="75000"/>
                  </a:prstClr>
                </a:solidFill>
              </a:rPr>
              <a:t>4/12/2017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21581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6C69E-2D95-4D44-B048-93A470789475}" type="datetime1">
              <a:rPr lang="en-US" smtClean="0">
                <a:solidFill>
                  <a:prstClr val="black">
                    <a:tint val="75000"/>
                  </a:prstClr>
                </a:solidFill>
              </a:rPr>
              <a:t>4/12/2017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492068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68170-621B-4F3E-86D6-BBCA8881AEB6}"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757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632BB7-70F6-4A09-9D2F-BFD5A18D7E9D}" type="datetime1">
              <a:rPr lang="en-US" smtClean="0"/>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1749769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53061-A8B9-4EB0-9E18-CB6B4AE06434}"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25562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A166A-135A-4A1E-BC02-2A312019076D}"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30809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B45DEE-A2DF-48E7-A6B3-27B67E68FAD5}"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6535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416675"/>
            <a:ext cx="2133600" cy="365125"/>
          </a:xfrm>
        </p:spPr>
        <p:txBody>
          <a:bodyPr/>
          <a:lstStyle/>
          <a:p>
            <a:fld id="{5C80AA63-E91E-4D1C-927F-FC06AFFDBEC6}"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a:xfrm>
            <a:off x="3124200" y="6416675"/>
            <a:ext cx="2895600" cy="365125"/>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553200" y="6416675"/>
            <a:ext cx="2133600" cy="365125"/>
          </a:xfrm>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405861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C918F1-BFD1-42E5-B7BD-6BD47B7DC483}"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2479914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C58A81-45C2-4108-BDFE-408FF53BC607}"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8938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419165-3B08-4CAF-89E1-EB0132890D2A}"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177836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8BCF2F-C0FA-4F8B-8596-E5FA6B0528C1}" type="datetime1">
              <a:rPr lang="en-US" smtClean="0">
                <a:solidFill>
                  <a:prstClr val="black">
                    <a:tint val="75000"/>
                  </a:prstClr>
                </a:solidFill>
              </a:rPr>
              <a:t>4/12/2017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80078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7830AC-5639-4D93-92C6-8257F58AE4C8}" type="datetime1">
              <a:rPr lang="en-US" smtClean="0">
                <a:solidFill>
                  <a:prstClr val="black">
                    <a:tint val="75000"/>
                  </a:prstClr>
                </a:solidFill>
              </a:rPr>
              <a:t>4/12/2017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590967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1CD5F-1F60-4BD6-9922-1E00946F9685}" type="datetime1">
              <a:rPr lang="en-US" smtClean="0">
                <a:solidFill>
                  <a:prstClr val="black">
                    <a:tint val="75000"/>
                  </a:prstClr>
                </a:solidFill>
              </a:rPr>
              <a:t>4/12/2017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8687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19AA5F-B687-43A3-8FC4-505D12A53445}" type="datetime1">
              <a:rPr lang="en-US" smtClean="0"/>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21247136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6CE244-E57D-4105-B053-06CFAAA2A818}"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33970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445608-60F3-4660-9640-32C9A833DE31}" type="datetime1">
              <a:rPr lang="en-US" smtClean="0">
                <a:solidFill>
                  <a:prstClr val="black">
                    <a:tint val="75000"/>
                  </a:prstClr>
                </a:solidFill>
              </a:rPr>
              <a:t>4/12/2017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513591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916CDC-67F9-4F93-BBC7-BF2E55BC84BE}"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26820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E1BBD9-C34A-4359-B5C4-78A9CF3E0092}"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788289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DA5048-A59E-4209-99B0-6B7472A81862}"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5227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E7FE18-8729-4419-B47D-755A51F22310}"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597584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B8DD38-0A6B-49DA-A67E-9F99CBE3E581}"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02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917A9-0731-4189-B93F-E5E5E6C34FD1}"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559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56BD34-4D55-473F-9649-747CD071484C}" type="datetime1">
              <a:rPr lang="en-US" smtClean="0">
                <a:solidFill>
                  <a:prstClr val="black">
                    <a:tint val="75000"/>
                  </a:prstClr>
                </a:solidFill>
              </a:rPr>
              <a:t>4/12/2017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9390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31D08A-D7CA-41D8-971A-06F7880190D3}" type="datetime1">
              <a:rPr lang="en-US" smtClean="0">
                <a:solidFill>
                  <a:prstClr val="black">
                    <a:tint val="75000"/>
                  </a:prstClr>
                </a:solidFill>
              </a:rPr>
              <a:t>4/12/2017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75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212DEA-CC67-49B1-AF41-CA58D3F17627}" type="datetime1">
              <a:rPr lang="en-US" smtClean="0"/>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34571066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7F1644-78F6-443F-83D4-8E8269276BC8}" type="datetime1">
              <a:rPr lang="en-US" smtClean="0">
                <a:solidFill>
                  <a:prstClr val="black">
                    <a:tint val="75000"/>
                  </a:prstClr>
                </a:solidFill>
              </a:rPr>
              <a:t>4/12/2017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596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726AC9-E2A0-42F2-8DB9-11981692FC45}"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334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DCB17-2809-4F4E-904C-43346D5EA2B0}"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321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EEA1C-2ECE-468C-A7DE-9D8CAAC79483}"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8095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AC3681-A502-4E65-A644-FBD367181A5E}"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401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498541-A592-48D7-A8E6-85F32262C5B6}"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52277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D55283-7070-43D3-8662-A66856290CC7}"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59758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85D8DA-73F8-4FAD-876A-414512E56AD0}"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02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C7CB52-6243-4F8F-9233-F9A48762057C}"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5595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6A397F-71C5-4B7E-A17B-870CE1A37138}" type="datetime1">
              <a:rPr lang="en-US" smtClean="0">
                <a:solidFill>
                  <a:prstClr val="black">
                    <a:tint val="75000"/>
                  </a:prstClr>
                </a:solidFill>
              </a:rPr>
              <a:t>4/12/2017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939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FD1307-24EC-4288-9321-1E7C68CD8069}" type="datetime1">
              <a:rPr lang="en-US" smtClean="0"/>
              <a:t>4/12/2017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18755248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504639-BF0D-4E59-8FB2-D1EAC7227D5B}" type="datetime1">
              <a:rPr lang="en-US" smtClean="0">
                <a:solidFill>
                  <a:prstClr val="black">
                    <a:tint val="75000"/>
                  </a:prstClr>
                </a:solidFill>
              </a:rPr>
              <a:t>4/12/2017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7516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F0418-C677-4190-9D69-575F8C6D50E0}" type="datetime1">
              <a:rPr lang="en-US" smtClean="0">
                <a:solidFill>
                  <a:prstClr val="black">
                    <a:tint val="75000"/>
                  </a:prstClr>
                </a:solidFill>
              </a:rPr>
              <a:t>4/12/2017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59696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3E22CB-748E-432A-85AE-27CB45CDA902}"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3345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FFDCBE-FFC8-4A05-9887-CD4FEABAD0BA}"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3211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CD62FC-11C8-4BF2-9AEA-7744579E8C7C}"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8095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80B7F5-EDBD-4C5B-A4B6-9E1B0B229EF4}"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40195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E9648A-5E8B-4B33-8F1F-DFC0D5488FFE}"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5227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567B3-59EF-405D-891F-2A27D1887D74}"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597584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D7D4A7-C379-4634-8A51-94B099728B11}"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027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A8725A-5138-4E16-BE48-A91B33F3C068}"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5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F60159-46A5-4E43-9C4E-06A3CF78AD42}" type="datetime1">
              <a:rPr lang="en-US" smtClean="0"/>
              <a:t>4/12/2017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35805139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BC1A61-11D7-4191-89B5-2A6D76655A9D}" type="datetime1">
              <a:rPr lang="en-US" smtClean="0">
                <a:solidFill>
                  <a:prstClr val="black">
                    <a:tint val="75000"/>
                  </a:prstClr>
                </a:solidFill>
              </a:rPr>
              <a:t>4/12/2017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93906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E01BCE-55BD-4C1C-81DC-3FD12BFF0D4A}" type="datetime1">
              <a:rPr lang="en-US" smtClean="0">
                <a:solidFill>
                  <a:prstClr val="black">
                    <a:tint val="75000"/>
                  </a:prstClr>
                </a:solidFill>
              </a:rPr>
              <a:t>4/12/2017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7516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8413C6-7F75-4BC5-B320-58DD7B93129D}" type="datetime1">
              <a:rPr lang="en-US" smtClean="0">
                <a:solidFill>
                  <a:prstClr val="black">
                    <a:tint val="75000"/>
                  </a:prstClr>
                </a:solidFill>
              </a:rPr>
              <a:t>4/12/2017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59696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5D1144-9F5B-4986-B747-29E94696B446}"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33458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8931DE-0792-473D-8F97-4218D597EDC6}"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32111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433FEA-5C9A-471E-84CB-203AE436F2BE}"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8095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E92AEC-F1D8-4B9E-B9F9-428AE38744FD}"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40195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C5302B-FACB-4C08-BDFB-79A1CFBA26A7}"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52277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7D6EFE-F6F6-4AA8-B5D5-58B63B7050DA}"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59758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474424-A19D-4D43-8F28-4E0E4F01F423}"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F4A9D-2AC6-44BC-AA3F-EBFA468450B8}" type="datetime1">
              <a:rPr lang="en-US" smtClean="0"/>
              <a:t>4/12/2017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179942052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0BF516-E8A8-4151-A2D8-87E9821D6523}"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5595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43E4FC-9191-4857-A08D-B65B4EB39D1E}" type="datetime1">
              <a:rPr lang="en-US" smtClean="0">
                <a:solidFill>
                  <a:prstClr val="black">
                    <a:tint val="75000"/>
                  </a:prstClr>
                </a:solidFill>
              </a:rPr>
              <a:t>4/12/2017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9390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DD7877-EAB1-4842-8269-1A6CA61DAB8B}" type="datetime1">
              <a:rPr lang="en-US" smtClean="0">
                <a:solidFill>
                  <a:prstClr val="black">
                    <a:tint val="75000"/>
                  </a:prstClr>
                </a:solidFill>
              </a:rPr>
              <a:t>4/12/2017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7516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9061E-5FEB-4AB0-98DA-A19CAA616469}" type="datetime1">
              <a:rPr lang="en-US" smtClean="0">
                <a:solidFill>
                  <a:prstClr val="black">
                    <a:tint val="75000"/>
                  </a:prstClr>
                </a:solidFill>
              </a:rPr>
              <a:t>4/12/2017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59696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B18B1-41D4-4346-B5A9-32079F33ADAF}"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334581"/>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23DCB1-5CEA-4773-9075-F76F51ECAFDE}"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32111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580E7A-1E03-462B-8DE0-F272A8BCD6CE}"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8095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50FB3-F38F-4A91-AFDF-34DAB88392CA}"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40195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7792A1-808D-49CF-B6DB-92AA5EDA501D}"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452277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D67CB-F0C5-42C6-B519-789A52A98907}"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4597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636FC4-240B-4342-99AE-4BC89F170BD9}" type="datetime1">
              <a:rPr lang="en-US" smtClean="0"/>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377672623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247A55-1B82-44F9-9107-B329DE6BF842}"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842027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5A9016-4011-4511-A0CF-301EE2312A35}"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5559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4EE1C3-E544-4FAB-9620-D6513C31D36B}" type="datetime1">
              <a:rPr lang="en-US" smtClean="0">
                <a:solidFill>
                  <a:prstClr val="black">
                    <a:tint val="75000"/>
                  </a:prstClr>
                </a:solidFill>
              </a:rPr>
              <a:t>4/12/2017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293906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B5F820-6846-48E4-B295-C395A2D37545}" type="datetime1">
              <a:rPr lang="en-US" smtClean="0">
                <a:solidFill>
                  <a:prstClr val="black">
                    <a:tint val="75000"/>
                  </a:prstClr>
                </a:solidFill>
              </a:rPr>
              <a:t>4/12/2017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817516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5B4FE-0C52-4A02-9631-0E526A5E9F23}" type="datetime1">
              <a:rPr lang="en-US" smtClean="0">
                <a:solidFill>
                  <a:prstClr val="black">
                    <a:tint val="75000"/>
                  </a:prstClr>
                </a:solidFill>
              </a:rPr>
              <a:t>4/12/2017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459696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D84C85-D14F-451A-9364-D3BAAB399B0F}"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133458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DD2B7-898A-4701-8642-EA66FFADF4F4}" type="datetime1">
              <a:rPr lang="en-US" smtClean="0">
                <a:solidFill>
                  <a:prstClr val="black">
                    <a:tint val="75000"/>
                  </a:prstClr>
                </a:solidFill>
              </a:rPr>
              <a:t>4/12/2017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6132111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0DCE26-219A-4C3A-AA06-C763F9181F14}"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48095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E5FD81-1E07-4C86-8C9C-D9BDB494419C}"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840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2675B2-61D1-40D1-95BF-6B00AC5603DB}" type="datetime1">
              <a:rPr lang="en-US" smtClean="0"/>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6A4877-94FE-4B97-92F1-622ABD3D68FB}" type="slidenum">
              <a:rPr lang="en-US" smtClean="0"/>
              <a:t>‹#›</a:t>
            </a:fld>
            <a:endParaRPr lang="en-US"/>
          </a:p>
        </p:txBody>
      </p:sp>
    </p:spTree>
    <p:extLst>
      <p:ext uri="{BB962C8B-B14F-4D97-AF65-F5344CB8AC3E}">
        <p14:creationId xmlns:p14="http://schemas.microsoft.com/office/powerpoint/2010/main" val="2426347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5E122-15D1-4784-B3C4-51F0F62E087E}" type="datetime1">
              <a:rPr lang="en-US" smtClean="0"/>
              <a:t>4/12/2017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t>‹#›</a:t>
            </a:fld>
            <a:endParaRPr lang="en-US"/>
          </a:p>
        </p:txBody>
      </p:sp>
    </p:spTree>
    <p:extLst>
      <p:ext uri="{BB962C8B-B14F-4D97-AF65-F5344CB8AC3E}">
        <p14:creationId xmlns:p14="http://schemas.microsoft.com/office/powerpoint/2010/main" val="3998858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47F101-4515-48E4-9116-99329A02911D}"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898824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1265F-8774-4912-B22C-BB9FCD96B06D}" type="datetime1">
              <a:rPr lang="en-US" smtClean="0">
                <a:solidFill>
                  <a:prstClr val="black">
                    <a:tint val="75000"/>
                  </a:prstClr>
                </a:solidFill>
              </a:rPr>
              <a:t>4/12/2017</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F0843-56B0-4649-A5EA-A6F86C9167D1}" type="slidenum">
              <a:rPr lang="en-US" smtClean="0">
                <a:solidFill>
                  <a:prstClr val="black">
                    <a:tint val="75000"/>
                  </a:prstClr>
                </a:solidFill>
              </a:rPr>
              <a:pPr/>
              <a:t>‹#›</a:t>
            </a:fld>
            <a:endParaRPr lang="en-US" dirty="0">
              <a:solidFill>
                <a:prstClr val="black">
                  <a:tint val="75000"/>
                </a:prstClr>
              </a:solidFill>
            </a:endParaRPr>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2152713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CD3BD-88DF-466B-A3E6-CC636F3010FE}"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2467020"/>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A50E8-E0C6-417B-BE89-384EAF85D2E2}"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2467020"/>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55E3B-E80F-4B77-AA46-B1DB6D0E8EEB}"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2467020"/>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98E133-CC85-442E-961C-C0AD29E7FA70}"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2467020"/>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F413A9-EA8B-4D4C-9BEE-B0A4581EB39F}" type="datetime1">
              <a:rPr lang="en-US" smtClean="0">
                <a:solidFill>
                  <a:prstClr val="black">
                    <a:tint val="75000"/>
                  </a:prstClr>
                </a:solidFill>
              </a:rPr>
              <a:t>4/12/2017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A4877-94FE-4B97-92F1-622ABD3D68F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2467020"/>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hyperlink" Target="file:///C:\federal-policy-guidance\downloads\cib-06-26-2015.pdf" TargetMode="External"/><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685800" y="1143000"/>
            <a:ext cx="7772400" cy="2079625"/>
          </a:xfrm>
          <a:solidFill>
            <a:srgbClr val="105594"/>
          </a:solidFill>
          <a:scene3d>
            <a:camera prst="orthographicFront"/>
            <a:lightRig rig="threePt" dir="t"/>
          </a:scene3d>
          <a:sp3d>
            <a:bevelT w="139700" h="139700" prst="divot"/>
          </a:sp3d>
        </p:spPr>
        <p:txBody>
          <a:bodyPr>
            <a:normAutofit fontScale="90000"/>
          </a:bodyPr>
          <a:lstStyle/>
          <a:p>
            <a:r>
              <a:rPr lang="en-US" b="1" dirty="0" smtClean="0">
                <a:solidFill>
                  <a:srgbClr val="F0DC82"/>
                </a:solidFill>
              </a:rPr>
              <a:t>Promising </a:t>
            </a:r>
            <a:r>
              <a:rPr lang="en-US" b="1" dirty="0">
                <a:solidFill>
                  <a:srgbClr val="F0DC82"/>
                </a:solidFill>
              </a:rPr>
              <a:t>Practices </a:t>
            </a:r>
            <a:br>
              <a:rPr lang="en-US" b="1" dirty="0">
                <a:solidFill>
                  <a:srgbClr val="F0DC82"/>
                </a:solidFill>
              </a:rPr>
            </a:br>
            <a:r>
              <a:rPr lang="en-US" b="1" dirty="0">
                <a:solidFill>
                  <a:srgbClr val="F0DC82"/>
                </a:solidFill>
              </a:rPr>
              <a:t>Medicaid Innovator Accelerator: Housing Partnerships </a:t>
            </a:r>
          </a:p>
        </p:txBody>
      </p:sp>
      <p:sp>
        <p:nvSpPr>
          <p:cNvPr id="5" name="Subtitle 2"/>
          <p:cNvSpPr txBox="1">
            <a:spLocks/>
          </p:cNvSpPr>
          <p:nvPr/>
        </p:nvSpPr>
        <p:spPr>
          <a:xfrm>
            <a:off x="184068" y="3657600"/>
            <a:ext cx="8763000" cy="2514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800" b="1" dirty="0" smtClean="0"/>
              <a:t>Meghan Davey, Medicaid Director </a:t>
            </a:r>
          </a:p>
          <a:p>
            <a:r>
              <a:rPr lang="en-US" sz="2800" b="1" dirty="0" smtClean="0"/>
              <a:t>Division of Medical Assistance and Health Services Department of Human Services </a:t>
            </a:r>
          </a:p>
          <a:p>
            <a:r>
              <a:rPr lang="en-US" sz="2800" b="1" dirty="0" smtClean="0"/>
              <a:t>March 28, 2017  </a:t>
            </a:r>
          </a:p>
        </p:txBody>
      </p:sp>
      <p:cxnSp>
        <p:nvCxnSpPr>
          <p:cNvPr id="7" name="Straight Connector 6"/>
          <p:cNvCxnSpPr/>
          <p:nvPr/>
        </p:nvCxnSpPr>
        <p:spPr>
          <a:xfrm>
            <a:off x="2209800" y="1828800"/>
            <a:ext cx="4648200" cy="0"/>
          </a:xfrm>
          <a:prstGeom prst="line">
            <a:avLst/>
          </a:prstGeom>
          <a:ln w="38100">
            <a:solidFill>
              <a:srgbClr val="F0DC82"/>
            </a:solidFill>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781800" y="6324600"/>
            <a:ext cx="2133600" cy="365125"/>
          </a:xfrm>
        </p:spPr>
        <p:txBody>
          <a:bodyPr/>
          <a:lstStyle/>
          <a:p>
            <a:fld id="{4A6F0843-56B0-4649-A5EA-A6F86C9167D1}" type="slidenum">
              <a:rPr lang="en-US" smtClean="0">
                <a:solidFill>
                  <a:prstClr val="black">
                    <a:tint val="75000"/>
                  </a:prstClr>
                </a:solidFill>
              </a:rPr>
              <a:pPr/>
              <a:t>1</a:t>
            </a:fld>
            <a:endParaRPr lang="en-US" dirty="0">
              <a:solidFill>
                <a:prstClr val="black">
                  <a:tint val="75000"/>
                </a:prstClr>
              </a:solidFill>
            </a:endParaRPr>
          </a:p>
        </p:txBody>
      </p:sp>
    </p:spTree>
    <p:extLst>
      <p:ext uri="{BB962C8B-B14F-4D97-AF65-F5344CB8AC3E}">
        <p14:creationId xmlns:p14="http://schemas.microsoft.com/office/powerpoint/2010/main" val="1923841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ctr">
              <a:buNone/>
            </a:pPr>
            <a:endParaRPr lang="en-US" dirty="0" smtClean="0">
              <a:solidFill>
                <a:schemeClr val="tx2"/>
              </a:solidFill>
            </a:endParaRPr>
          </a:p>
          <a:p>
            <a:pPr marL="0" lvl="0" indent="0" algn="ctr">
              <a:buNone/>
            </a:pPr>
            <a:r>
              <a:rPr lang="en-US" dirty="0" smtClean="0">
                <a:solidFill>
                  <a:schemeClr val="tx2"/>
                </a:solidFill>
              </a:rPr>
              <a:t>DMAHS is considering opportunities for including external stakeholders in the discussions to implement and  operationalize the program. </a:t>
            </a:r>
          </a:p>
          <a:p>
            <a:pPr marL="0" indent="0" algn="ctr">
              <a:buNone/>
            </a:pPr>
            <a:endParaRPr lang="en-US" dirty="0" smtClean="0">
              <a:solidFill>
                <a:schemeClr val="tx2"/>
              </a:solidFill>
            </a:endParaRPr>
          </a:p>
          <a:p>
            <a:pPr marL="0" lvl="0" indent="0" algn="ctr">
              <a:buNone/>
            </a:pPr>
            <a:r>
              <a:rPr lang="en-US" dirty="0" smtClean="0">
                <a:solidFill>
                  <a:schemeClr val="tx2"/>
                </a:solidFill>
              </a:rPr>
              <a:t>Through its partnership with DCA and MFP, DMAHS </a:t>
            </a:r>
            <a:r>
              <a:rPr lang="en-US" dirty="0" smtClean="0">
                <a:solidFill>
                  <a:schemeClr val="tx2"/>
                </a:solidFill>
              </a:rPr>
              <a:t>will be participating in many </a:t>
            </a:r>
            <a:r>
              <a:rPr lang="en-US" dirty="0" smtClean="0">
                <a:solidFill>
                  <a:schemeClr val="tx2"/>
                </a:solidFill>
              </a:rPr>
              <a:t>housing Stakeholder meetings and looks forward to continuing to build relationships with DCA and MFP Stakeholders, such as the Continuums of Care and Housing Developers. </a:t>
            </a:r>
            <a:endParaRPr lang="en-US" dirty="0">
              <a:solidFill>
                <a:schemeClr val="tx2"/>
              </a:solidFill>
            </a:endParaRPr>
          </a:p>
        </p:txBody>
      </p:sp>
      <p:sp>
        <p:nvSpPr>
          <p:cNvPr id="5" name="Title 1"/>
          <p:cNvSpPr>
            <a:spLocks noGrp="1"/>
          </p:cNvSpPr>
          <p:nvPr>
            <p:ph type="title"/>
          </p:nvPr>
        </p:nvSpPr>
        <p:spPr>
          <a:xfrm>
            <a:off x="457200" y="274638"/>
            <a:ext cx="8229600" cy="1143000"/>
          </a:xfrm>
          <a:solidFill>
            <a:srgbClr val="105594"/>
          </a:solidFill>
          <a:scene3d>
            <a:camera prst="orthographicFront"/>
            <a:lightRig rig="threePt" dir="t"/>
          </a:scene3d>
          <a:sp3d>
            <a:bevelT prst="convex"/>
          </a:sp3d>
        </p:spPr>
        <p:txBody>
          <a:bodyPr vert="horz" lIns="91440" tIns="45720" rIns="91440" bIns="45720" rtlCol="0" anchor="ctr">
            <a:noAutofit/>
          </a:bodyPr>
          <a:lstStyle/>
          <a:p>
            <a:r>
              <a:rPr lang="en-US" sz="3600" b="1" dirty="0">
                <a:solidFill>
                  <a:srgbClr val="F0DC82"/>
                </a:solidFill>
              </a:rPr>
              <a:t>Moving Forward: External Partnerships </a:t>
            </a:r>
          </a:p>
        </p:txBody>
      </p:sp>
      <p:cxnSp>
        <p:nvCxnSpPr>
          <p:cNvPr id="6" name="Straight Connector 5"/>
          <p:cNvCxnSpPr/>
          <p:nvPr/>
        </p:nvCxnSpPr>
        <p:spPr>
          <a:xfrm>
            <a:off x="914400" y="3429000"/>
            <a:ext cx="7315200" cy="0"/>
          </a:xfrm>
          <a:prstGeom prst="line">
            <a:avLst/>
          </a:prstGeom>
          <a:ln w="381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35180977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953000"/>
          </a:xfrm>
        </p:spPr>
        <p:txBody>
          <a:bodyPr>
            <a:normAutofit fontScale="85000" lnSpcReduction="10000"/>
          </a:bodyPr>
          <a:lstStyle/>
          <a:p>
            <a:pPr marL="0" lvl="0" indent="0">
              <a:buNone/>
            </a:pPr>
            <a:r>
              <a:rPr lang="en-US" sz="2900" dirty="0" smtClean="0">
                <a:solidFill>
                  <a:schemeClr val="tx2"/>
                </a:solidFill>
              </a:rPr>
              <a:t>Await CMS feedback on the 1115 Waiver Renewal Application. </a:t>
            </a:r>
          </a:p>
          <a:p>
            <a:pPr marL="0" lvl="0" indent="0">
              <a:buNone/>
            </a:pPr>
            <a:endParaRPr lang="en-US" sz="2900" dirty="0" smtClean="0">
              <a:solidFill>
                <a:schemeClr val="tx2"/>
              </a:solidFill>
            </a:endParaRPr>
          </a:p>
          <a:p>
            <a:pPr marL="0" indent="0">
              <a:buNone/>
            </a:pPr>
            <a:r>
              <a:rPr lang="en-US" dirty="0" smtClean="0">
                <a:solidFill>
                  <a:schemeClr val="tx2"/>
                </a:solidFill>
              </a:rPr>
              <a:t>The </a:t>
            </a:r>
            <a:r>
              <a:rPr lang="en-US" dirty="0">
                <a:solidFill>
                  <a:schemeClr val="tx2"/>
                </a:solidFill>
              </a:rPr>
              <a:t>Medicaid IAP Workgroup continues to </a:t>
            </a:r>
            <a:r>
              <a:rPr lang="en-US" dirty="0" smtClean="0">
                <a:solidFill>
                  <a:schemeClr val="tx2"/>
                </a:solidFill>
              </a:rPr>
              <a:t>meet and is working on developing: </a:t>
            </a:r>
            <a:endParaRPr lang="en-US" dirty="0">
              <a:solidFill>
                <a:schemeClr val="tx2"/>
              </a:solidFill>
            </a:endParaRPr>
          </a:p>
          <a:p>
            <a:pPr lvl="1">
              <a:buFont typeface="Wingdings" panose="05000000000000000000" pitchFamily="2" charset="2"/>
              <a:buChar char="§"/>
            </a:pPr>
            <a:r>
              <a:rPr lang="en-US" dirty="0">
                <a:solidFill>
                  <a:schemeClr val="tx2"/>
                </a:solidFill>
              </a:rPr>
              <a:t>C</a:t>
            </a:r>
            <a:r>
              <a:rPr lang="en-US" dirty="0" smtClean="0">
                <a:solidFill>
                  <a:schemeClr val="tx2"/>
                </a:solidFill>
              </a:rPr>
              <a:t>ontract language for July 2017 to strengthen the current requirement for MCO’s to employ a housing specialist.  </a:t>
            </a:r>
          </a:p>
          <a:p>
            <a:pPr lvl="1">
              <a:buFont typeface="Wingdings" panose="05000000000000000000" pitchFamily="2" charset="2"/>
              <a:buChar char="§"/>
            </a:pPr>
            <a:r>
              <a:rPr lang="en-US" dirty="0" smtClean="0">
                <a:solidFill>
                  <a:schemeClr val="tx2"/>
                </a:solidFill>
              </a:rPr>
              <a:t>Detailed pre-tenancy, tenancy, and post tenancy definitions, assessments, etc</a:t>
            </a:r>
            <a:r>
              <a:rPr lang="en-US" dirty="0">
                <a:solidFill>
                  <a:schemeClr val="tx2"/>
                </a:solidFill>
              </a:rPr>
              <a:t>.</a:t>
            </a:r>
            <a:r>
              <a:rPr lang="en-US" dirty="0" smtClean="0">
                <a:solidFill>
                  <a:schemeClr val="tx2"/>
                </a:solidFill>
              </a:rPr>
              <a:t> </a:t>
            </a:r>
          </a:p>
          <a:p>
            <a:pPr lvl="1">
              <a:buFont typeface="Wingdings" panose="05000000000000000000" pitchFamily="2" charset="2"/>
              <a:buChar char="§"/>
            </a:pPr>
            <a:r>
              <a:rPr lang="en-US" dirty="0" smtClean="0">
                <a:solidFill>
                  <a:schemeClr val="tx2"/>
                </a:solidFill>
              </a:rPr>
              <a:t>Ways to address gaps and challenges identified by the environmental scan.  Ex: Availability of housing stock, identifying quality and monitoring measures, funding differences between similar programs, etc. </a:t>
            </a:r>
          </a:p>
          <a:p>
            <a:pPr lvl="1"/>
            <a:endParaRPr lang="en-US" dirty="0" smtClean="0">
              <a:solidFill>
                <a:schemeClr val="tx2"/>
              </a:solidFill>
            </a:endParaRPr>
          </a:p>
          <a:p>
            <a:pPr lvl="0"/>
            <a:endParaRPr lang="en-US" dirty="0" smtClean="0">
              <a:solidFill>
                <a:schemeClr val="tx2"/>
              </a:solidFill>
            </a:endParaRPr>
          </a:p>
          <a:p>
            <a:pPr marL="0" lvl="0" indent="0">
              <a:buNone/>
            </a:pPr>
            <a:endParaRPr lang="en-US" dirty="0" smtClean="0">
              <a:solidFill>
                <a:schemeClr val="tx2"/>
              </a:solidFill>
            </a:endParaRPr>
          </a:p>
        </p:txBody>
      </p:sp>
      <p:sp>
        <p:nvSpPr>
          <p:cNvPr id="5" name="Title 1"/>
          <p:cNvSpPr>
            <a:spLocks noGrp="1"/>
          </p:cNvSpPr>
          <p:nvPr>
            <p:ph type="title"/>
          </p:nvPr>
        </p:nvSpPr>
        <p:spPr>
          <a:xfrm>
            <a:off x="457200" y="274638"/>
            <a:ext cx="8229600" cy="1143000"/>
          </a:xfrm>
          <a:solidFill>
            <a:srgbClr val="105594"/>
          </a:solidFill>
          <a:scene3d>
            <a:camera prst="orthographicFront"/>
            <a:lightRig rig="threePt" dir="t"/>
          </a:scene3d>
          <a:sp3d>
            <a:bevelT prst="convex"/>
          </a:sp3d>
        </p:spPr>
        <p:txBody>
          <a:bodyPr vert="horz" lIns="91440" tIns="45720" rIns="91440" bIns="45720" rtlCol="0" anchor="ctr">
            <a:noAutofit/>
          </a:bodyPr>
          <a:lstStyle/>
          <a:p>
            <a:r>
              <a:rPr lang="en-US" sz="6600" b="1" dirty="0">
                <a:solidFill>
                  <a:srgbClr val="F0DC82"/>
                </a:solidFill>
              </a:rPr>
              <a:t>Next Steps</a:t>
            </a:r>
          </a:p>
        </p:txBody>
      </p:sp>
      <p:sp>
        <p:nvSpPr>
          <p:cNvPr id="2" name="Slide Number Placeholder 1"/>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126213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57200" y="1676400"/>
            <a:ext cx="8229600" cy="4800600"/>
          </a:xfrm>
          <a:prstGeom prst="rect">
            <a:avLst/>
          </a:prstGeom>
          <a:solidFill>
            <a:srgbClr val="80998C">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457200" y="1716975"/>
            <a:ext cx="8229600" cy="4754563"/>
          </a:xfrm>
        </p:spPr>
        <p:txBody>
          <a:bodyPr>
            <a:normAutofit fontScale="77500" lnSpcReduction="20000"/>
          </a:bodyPr>
          <a:lstStyle/>
          <a:p>
            <a:pPr marL="0" lvl="0" indent="0" algn="ctr">
              <a:buNone/>
            </a:pPr>
            <a:r>
              <a:rPr lang="en-US" sz="2600" dirty="0"/>
              <a:t>S</a:t>
            </a:r>
            <a:r>
              <a:rPr lang="en-US" sz="2600" dirty="0" smtClean="0"/>
              <a:t>tudies that demonstrate successful community integration for individuals in need of long term services and supports who receive housing-related services:</a:t>
            </a:r>
          </a:p>
          <a:p>
            <a:pPr marL="0" lvl="0" indent="0">
              <a:buNone/>
            </a:pPr>
            <a:endParaRPr lang="en-US" sz="2600" dirty="0"/>
          </a:p>
          <a:p>
            <a:pPr marL="400050" lvl="1" indent="0">
              <a:buNone/>
            </a:pPr>
            <a:r>
              <a:rPr lang="en-US" sz="2600" b="1" u="sng" dirty="0" smtClean="0"/>
              <a:t>Money Follows the Person (MFP) </a:t>
            </a:r>
            <a:r>
              <a:rPr lang="en-US" sz="2600" b="1" u="sng" dirty="0"/>
              <a:t>R</a:t>
            </a:r>
            <a:r>
              <a:rPr lang="en-US" sz="2600" b="1" u="sng" dirty="0" smtClean="0"/>
              <a:t>ebalancing </a:t>
            </a:r>
            <a:r>
              <a:rPr lang="en-US" sz="2600" b="1" u="sng" dirty="0"/>
              <a:t>D</a:t>
            </a:r>
            <a:r>
              <a:rPr lang="en-US" sz="2600" b="1" u="sng" dirty="0" smtClean="0"/>
              <a:t>emonstration Program</a:t>
            </a:r>
            <a:r>
              <a:rPr lang="en-US" sz="2600" dirty="0" smtClean="0"/>
              <a:t>  </a:t>
            </a:r>
          </a:p>
          <a:p>
            <a:pPr marL="457200" lvl="1" indent="0">
              <a:buNone/>
            </a:pPr>
            <a:r>
              <a:rPr lang="en-US" sz="2600" dirty="0" smtClean="0"/>
              <a:t>States </a:t>
            </a:r>
            <a:r>
              <a:rPr lang="en-US" sz="2600" dirty="0"/>
              <a:t>providing specific housing-related services and activities had more success and a higher rate of transitioning individuals out of more costly nursing homes and other institutions and into community living than those programs without these services</a:t>
            </a:r>
            <a:r>
              <a:rPr lang="en-US" sz="2600" dirty="0" smtClean="0"/>
              <a:t>.</a:t>
            </a:r>
          </a:p>
          <a:p>
            <a:pPr marL="457200" lvl="1" indent="0">
              <a:buNone/>
            </a:pPr>
            <a:endParaRPr lang="en-US" sz="2600" dirty="0"/>
          </a:p>
          <a:p>
            <a:pPr marL="0" lvl="0" indent="0">
              <a:buNone/>
            </a:pPr>
            <a:r>
              <a:rPr lang="en-US" sz="2600" b="1" dirty="0" smtClean="0"/>
              <a:t>        </a:t>
            </a:r>
            <a:r>
              <a:rPr lang="en-US" sz="2600" b="1" u="sng" dirty="0" smtClean="0"/>
              <a:t>Real </a:t>
            </a:r>
            <a:r>
              <a:rPr lang="en-US" sz="2600" b="1" u="sng" dirty="0"/>
              <a:t>Choice Systems Change </a:t>
            </a:r>
            <a:r>
              <a:rPr lang="en-US" sz="2600" b="1" u="sng" dirty="0" smtClean="0"/>
              <a:t>Grant</a:t>
            </a:r>
          </a:p>
          <a:p>
            <a:pPr marL="457200" lvl="1" indent="0">
              <a:buNone/>
            </a:pPr>
            <a:r>
              <a:rPr lang="en-US" sz="2600" dirty="0" smtClean="0"/>
              <a:t>Showed </a:t>
            </a:r>
            <a:r>
              <a:rPr lang="en-US" sz="2600" dirty="0"/>
              <a:t>that building relationships between state Medicaid agencies and state and local housing organizations and stakeholders resulted in the capacity to take advantage of other federal and state funding opportunities to expand community-based housing resources for Medicaid eligible populations.</a:t>
            </a:r>
          </a:p>
          <a:p>
            <a:pPr marL="0" indent="0">
              <a:buNone/>
            </a:pPr>
            <a:endParaRPr lang="en-US" b="1" dirty="0">
              <a:solidFill>
                <a:schemeClr val="tx2"/>
              </a:solidFill>
            </a:endParaRPr>
          </a:p>
          <a:p>
            <a:pPr marL="457200" lvl="1" indent="0">
              <a:buNone/>
            </a:pPr>
            <a:endParaRPr lang="en-US" sz="2600" b="1" dirty="0">
              <a:solidFill>
                <a:schemeClr val="tx2"/>
              </a:solidFill>
            </a:endParaRPr>
          </a:p>
        </p:txBody>
      </p:sp>
      <p:sp>
        <p:nvSpPr>
          <p:cNvPr id="4" name="Title 1"/>
          <p:cNvSpPr>
            <a:spLocks noGrp="1"/>
          </p:cNvSpPr>
          <p:nvPr>
            <p:ph type="title"/>
          </p:nvPr>
        </p:nvSpPr>
        <p:spPr>
          <a:xfrm>
            <a:off x="304800" y="304800"/>
            <a:ext cx="8503920" cy="1219200"/>
          </a:xfrm>
          <a:solidFill>
            <a:srgbClr val="105594"/>
          </a:solidFill>
          <a:scene3d>
            <a:camera prst="orthographicFront"/>
            <a:lightRig rig="threePt" dir="t"/>
          </a:scene3d>
          <a:sp3d>
            <a:bevelT prst="convex"/>
          </a:sp3d>
        </p:spPr>
        <p:txBody>
          <a:bodyPr>
            <a:noAutofit/>
          </a:bodyPr>
          <a:lstStyle/>
          <a:p>
            <a:r>
              <a:rPr lang="en-US" sz="3600" b="1" dirty="0" smtClean="0">
                <a:solidFill>
                  <a:srgbClr val="F0DC82"/>
                </a:solidFill>
              </a:rPr>
              <a:t>Building the Case for Supportive Housing </a:t>
            </a:r>
            <a:endParaRPr lang="en-US" sz="3600" b="1" dirty="0">
              <a:solidFill>
                <a:srgbClr val="F0DC82"/>
              </a:solidFill>
            </a:endParaRPr>
          </a:p>
        </p:txBody>
      </p:sp>
      <p:sp>
        <p:nvSpPr>
          <p:cNvPr id="2" name="TextBox 1"/>
          <p:cNvSpPr txBox="1"/>
          <p:nvPr/>
        </p:nvSpPr>
        <p:spPr>
          <a:xfrm>
            <a:off x="923925" y="6261556"/>
            <a:ext cx="5486400" cy="215444"/>
          </a:xfrm>
          <a:prstGeom prst="rect">
            <a:avLst/>
          </a:prstGeom>
          <a:noFill/>
        </p:spPr>
        <p:txBody>
          <a:bodyPr wrap="square" rtlCol="0">
            <a:spAutoFit/>
          </a:bodyPr>
          <a:lstStyle/>
          <a:p>
            <a:r>
              <a:rPr lang="en-US" sz="800" i="1" dirty="0" smtClean="0"/>
              <a:t>CMCS Informational Bulletin, Coverage of Housing-Related Activities and Services fro Individuals with Disabilities, June 26, 2015. </a:t>
            </a:r>
            <a:endParaRPr lang="en-US" sz="800" i="1" dirty="0"/>
          </a:p>
        </p:txBody>
      </p:sp>
      <p:sp>
        <p:nvSpPr>
          <p:cNvPr id="5" name="Slide Number Placeholder 4"/>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193560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04800"/>
            <a:ext cx="8503920" cy="990600"/>
          </a:xfrm>
          <a:solidFill>
            <a:srgbClr val="105594"/>
          </a:solidFill>
          <a:scene3d>
            <a:camera prst="orthographicFront"/>
            <a:lightRig rig="threePt" dir="t"/>
          </a:scene3d>
          <a:sp3d>
            <a:bevelT prst="convex"/>
          </a:sp3d>
        </p:spPr>
        <p:txBody>
          <a:bodyPr>
            <a:noAutofit/>
          </a:bodyPr>
          <a:lstStyle/>
          <a:p>
            <a:r>
              <a:rPr lang="en-US" sz="3600" b="1" dirty="0" smtClean="0">
                <a:solidFill>
                  <a:srgbClr val="F0DC82"/>
                </a:solidFill>
              </a:rPr>
              <a:t>Bending the Cost Curve: Health in Housing  </a:t>
            </a:r>
            <a:endParaRPr lang="en-US" sz="3600" b="1" dirty="0">
              <a:solidFill>
                <a:srgbClr val="F0DC82"/>
              </a:solidFill>
            </a:endParaRPr>
          </a:p>
        </p:txBody>
      </p:sp>
      <p:sp>
        <p:nvSpPr>
          <p:cNvPr id="2" name="TextBox 1"/>
          <p:cNvSpPr txBox="1"/>
          <p:nvPr/>
        </p:nvSpPr>
        <p:spPr>
          <a:xfrm>
            <a:off x="536028" y="1524000"/>
            <a:ext cx="8150772" cy="4632037"/>
          </a:xfrm>
          <a:prstGeom prst="rect">
            <a:avLst/>
          </a:prstGeom>
          <a:solidFill>
            <a:schemeClr val="accent1">
              <a:lumMod val="20000"/>
              <a:lumOff val="80000"/>
              <a:alpha val="50196"/>
            </a:schemeClr>
          </a:solidFill>
        </p:spPr>
        <p:txBody>
          <a:bodyPr wrap="square" rtlCol="0">
            <a:spAutoFit/>
          </a:bodyPr>
          <a:lstStyle/>
          <a:p>
            <a:pPr algn="ctr"/>
            <a:endParaRPr lang="en-US" sz="2000" b="1" dirty="0" smtClean="0"/>
          </a:p>
          <a:p>
            <a:pPr algn="ctr"/>
            <a:r>
              <a:rPr lang="en-US" sz="2000" b="1" dirty="0" smtClean="0"/>
              <a:t>Studying the </a:t>
            </a:r>
            <a:r>
              <a:rPr lang="en-US" sz="2000" b="1" dirty="0"/>
              <a:t>link between affordable housing and health care </a:t>
            </a:r>
          </a:p>
          <a:p>
            <a:r>
              <a:rPr lang="en-US" sz="2000" dirty="0" smtClean="0"/>
              <a:t> </a:t>
            </a:r>
          </a:p>
          <a:p>
            <a:pPr algn="ctr"/>
            <a:endParaRPr lang="en-US" sz="2000" dirty="0" smtClean="0"/>
          </a:p>
          <a:p>
            <a:endParaRPr lang="en-US" sz="2400" dirty="0" smtClean="0"/>
          </a:p>
          <a:p>
            <a:endParaRPr lang="en-US" sz="2400" dirty="0"/>
          </a:p>
          <a:p>
            <a:endParaRPr lang="en-US" sz="2400" dirty="0" smtClean="0"/>
          </a:p>
          <a:p>
            <a:pPr lvl="0"/>
            <a:endParaRPr lang="en-US" sz="1700" dirty="0"/>
          </a:p>
          <a:p>
            <a:pPr marL="285750" lvl="0" indent="-285750" algn="just">
              <a:buFont typeface="Wingdings" panose="05000000000000000000" pitchFamily="2" charset="2"/>
              <a:buChar char="Ø"/>
            </a:pPr>
            <a:endParaRPr lang="en-US" dirty="0" smtClean="0"/>
          </a:p>
          <a:p>
            <a:pPr marL="285750" lvl="0" indent="-285750" algn="just">
              <a:buFont typeface="Wingdings" panose="05000000000000000000" pitchFamily="2" charset="2"/>
              <a:buChar char="Ø"/>
            </a:pPr>
            <a:r>
              <a:rPr lang="en-US" dirty="0" smtClean="0"/>
              <a:t>Housing </a:t>
            </a:r>
            <a:r>
              <a:rPr lang="en-US" dirty="0"/>
              <a:t>with integrated health services was a key driver of health-care outcomes, suggesting that increasing these services may result in even greater cost savings.</a:t>
            </a:r>
          </a:p>
          <a:p>
            <a:pPr marL="285750" lvl="0" indent="-285750" algn="just">
              <a:buFont typeface="Wingdings" panose="05000000000000000000" pitchFamily="2" charset="2"/>
              <a:buChar char="Ø"/>
            </a:pPr>
            <a:endParaRPr lang="en-US" dirty="0" smtClean="0"/>
          </a:p>
          <a:p>
            <a:pPr marL="285750" lvl="0" indent="-285750" algn="just">
              <a:buFont typeface="Wingdings" panose="05000000000000000000" pitchFamily="2" charset="2"/>
              <a:buChar char="Ø"/>
            </a:pPr>
            <a:r>
              <a:rPr lang="en-US" dirty="0" smtClean="0"/>
              <a:t>State </a:t>
            </a:r>
            <a:r>
              <a:rPr lang="en-US" dirty="0"/>
              <a:t>can consider using supportive housing to bend the Medicaid cost curve, namely, by improving outcomes and reducing costs among homeless or precariously housed high-cost Medicaid beneficiaries</a:t>
            </a:r>
            <a:r>
              <a:rPr lang="en-US" dirty="0" smtClean="0"/>
              <a:t>.</a:t>
            </a:r>
            <a:endParaRPr lang="en-US" sz="1700" dirty="0"/>
          </a:p>
        </p:txBody>
      </p:sp>
      <p:grpSp>
        <p:nvGrpSpPr>
          <p:cNvPr id="16" name="Group 15"/>
          <p:cNvGrpSpPr/>
          <p:nvPr/>
        </p:nvGrpSpPr>
        <p:grpSpPr>
          <a:xfrm>
            <a:off x="646386" y="2604655"/>
            <a:ext cx="7851229" cy="1357745"/>
            <a:chOff x="685800" y="2362199"/>
            <a:chExt cx="7851229" cy="1357745"/>
          </a:xfrm>
        </p:grpSpPr>
        <p:grpSp>
          <p:nvGrpSpPr>
            <p:cNvPr id="11" name="Group 10"/>
            <p:cNvGrpSpPr/>
            <p:nvPr/>
          </p:nvGrpSpPr>
          <p:grpSpPr>
            <a:xfrm>
              <a:off x="685800" y="2362199"/>
              <a:ext cx="1934603" cy="1357745"/>
              <a:chOff x="2209798" y="2362199"/>
              <a:chExt cx="1830376" cy="1357745"/>
            </a:xfrm>
          </p:grpSpPr>
          <p:sp>
            <p:nvSpPr>
              <p:cNvPr id="5" name="Rectangle 4"/>
              <p:cNvSpPr/>
              <p:nvPr/>
            </p:nvSpPr>
            <p:spPr>
              <a:xfrm>
                <a:off x="2514599" y="2371106"/>
                <a:ext cx="1525575" cy="1272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20%</a:t>
                </a:r>
              </a:p>
              <a:p>
                <a:pPr algn="ctr"/>
                <a:r>
                  <a:rPr lang="en-US" dirty="0" smtClean="0"/>
                  <a:t>Increase use of outpatient primary care</a:t>
                </a:r>
                <a:endParaRPr lang="en-US" dirty="0"/>
              </a:p>
            </p:txBody>
          </p:sp>
          <p:sp>
            <p:nvSpPr>
              <p:cNvPr id="8" name="Down Arrow 7"/>
              <p:cNvSpPr/>
              <p:nvPr/>
            </p:nvSpPr>
            <p:spPr>
              <a:xfrm rot="10800000">
                <a:off x="2209798" y="2362199"/>
                <a:ext cx="484632" cy="1357745"/>
              </a:xfrm>
              <a:prstGeom prst="downArrow">
                <a:avLst/>
              </a:prstGeom>
              <a:solidFill>
                <a:srgbClr val="F0DC8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3222575" y="2362199"/>
              <a:ext cx="1959025" cy="1357745"/>
              <a:chOff x="3986150" y="2438400"/>
              <a:chExt cx="1959025" cy="1357745"/>
            </a:xfrm>
          </p:grpSpPr>
          <p:sp>
            <p:nvSpPr>
              <p:cNvPr id="10" name="Rectangle 9"/>
              <p:cNvSpPr/>
              <p:nvPr/>
            </p:nvSpPr>
            <p:spPr>
              <a:xfrm>
                <a:off x="4419600" y="2447307"/>
                <a:ext cx="1525575" cy="1272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18%</a:t>
                </a:r>
              </a:p>
              <a:p>
                <a:pPr algn="ctr"/>
                <a:r>
                  <a:rPr lang="en-US" dirty="0" smtClean="0"/>
                  <a:t>Decrease use of emergency department</a:t>
                </a:r>
                <a:endParaRPr lang="en-US" dirty="0"/>
              </a:p>
            </p:txBody>
          </p:sp>
          <p:sp>
            <p:nvSpPr>
              <p:cNvPr id="9" name="Down Arrow 8"/>
              <p:cNvSpPr/>
              <p:nvPr/>
            </p:nvSpPr>
            <p:spPr>
              <a:xfrm>
                <a:off x="3986150" y="2438400"/>
                <a:ext cx="562407" cy="1357745"/>
              </a:xfrm>
              <a:prstGeom prst="downArrow">
                <a:avLst/>
              </a:prstGeom>
              <a:solidFill>
                <a:srgbClr val="F0DC8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3" name="Group 12"/>
            <p:cNvGrpSpPr/>
            <p:nvPr/>
          </p:nvGrpSpPr>
          <p:grpSpPr>
            <a:xfrm>
              <a:off x="5609197" y="2362199"/>
              <a:ext cx="2927832" cy="1357745"/>
              <a:chOff x="2209798" y="2362199"/>
              <a:chExt cx="2770095" cy="1357745"/>
            </a:xfrm>
          </p:grpSpPr>
          <p:sp>
            <p:nvSpPr>
              <p:cNvPr id="14" name="Rectangle 13"/>
              <p:cNvSpPr/>
              <p:nvPr/>
            </p:nvSpPr>
            <p:spPr>
              <a:xfrm>
                <a:off x="2514599" y="2371106"/>
                <a:ext cx="2465294" cy="12726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4</a:t>
                </a:r>
                <a:r>
                  <a:rPr lang="en-US" sz="2400" b="1" dirty="0" smtClean="0"/>
                  <a:t>0%</a:t>
                </a:r>
              </a:p>
              <a:p>
                <a:pPr algn="ctr"/>
                <a:r>
                  <a:rPr lang="en-US" dirty="0" smtClean="0"/>
                  <a:t>Residents who reported improved access and quality after move-in</a:t>
                </a:r>
                <a:endParaRPr lang="en-US" dirty="0"/>
              </a:p>
            </p:txBody>
          </p:sp>
          <p:sp>
            <p:nvSpPr>
              <p:cNvPr id="15" name="Down Arrow 14"/>
              <p:cNvSpPr/>
              <p:nvPr/>
            </p:nvSpPr>
            <p:spPr>
              <a:xfrm rot="10800000">
                <a:off x="2209798" y="2362199"/>
                <a:ext cx="484632" cy="1357745"/>
              </a:xfrm>
              <a:prstGeom prst="downArrow">
                <a:avLst/>
              </a:prstGeom>
              <a:solidFill>
                <a:srgbClr val="F0DC8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 name="TextBox 5"/>
          <p:cNvSpPr txBox="1"/>
          <p:nvPr/>
        </p:nvSpPr>
        <p:spPr>
          <a:xfrm>
            <a:off x="457200" y="6261556"/>
            <a:ext cx="5430239" cy="215444"/>
          </a:xfrm>
          <a:prstGeom prst="rect">
            <a:avLst/>
          </a:prstGeom>
          <a:noFill/>
        </p:spPr>
        <p:txBody>
          <a:bodyPr wrap="square" rtlCol="0">
            <a:spAutoFit/>
          </a:bodyPr>
          <a:lstStyle/>
          <a:p>
            <a:r>
              <a:rPr lang="en-US" sz="800" dirty="0" smtClean="0"/>
              <a:t>Center for Outcomes Research &amp; Education (CORE). </a:t>
            </a:r>
            <a:r>
              <a:rPr lang="en-US" sz="800" i="1" dirty="0" smtClean="0"/>
              <a:t>Access to an Affordable Home Improves Health Care. </a:t>
            </a:r>
            <a:r>
              <a:rPr lang="en-US" sz="800" dirty="0" smtClean="0"/>
              <a:t>March 9, 2016. </a:t>
            </a:r>
            <a:endParaRPr lang="en-US" sz="800" dirty="0"/>
          </a:p>
        </p:txBody>
      </p:sp>
      <p:sp>
        <p:nvSpPr>
          <p:cNvPr id="3" name="Slide Number Placeholder 2"/>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2568368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1000" y="3505200"/>
            <a:ext cx="8229600" cy="1143000"/>
          </a:xfrm>
          <a:prstGeom prst="rect">
            <a:avLst/>
          </a:prstGeom>
          <a:solidFill>
            <a:srgbClr val="F0DC8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2400" b="1" dirty="0">
                <a:solidFill>
                  <a:schemeClr val="tx2"/>
                </a:solidFill>
              </a:rPr>
              <a:t>A recent </a:t>
            </a:r>
            <a:r>
              <a:rPr lang="en-US" sz="2400" b="1" u="sng" dirty="0">
                <a:solidFill>
                  <a:schemeClr val="tx2"/>
                </a:solidFill>
                <a:hlinkClick r:id="rId3"/>
              </a:rPr>
              <a:t>CMCS Information Bulletin</a:t>
            </a:r>
            <a:r>
              <a:rPr lang="en-US" sz="2400" b="1" dirty="0">
                <a:solidFill>
                  <a:schemeClr val="tx2"/>
                </a:solidFill>
              </a:rPr>
              <a:t> articulated activities and services that Medicaid can provide to people who need home and community-based services (</a:t>
            </a:r>
            <a:r>
              <a:rPr lang="en-US" sz="2400" b="1" dirty="0" smtClean="0">
                <a:solidFill>
                  <a:schemeClr val="tx2"/>
                </a:solidFill>
              </a:rPr>
              <a:t>HCBS</a:t>
            </a:r>
            <a:r>
              <a:rPr lang="en-US" sz="2400" b="1" dirty="0">
                <a:solidFill>
                  <a:schemeClr val="tx2"/>
                </a:solidFill>
              </a:rPr>
              <a:t>).</a:t>
            </a:r>
            <a:r>
              <a:rPr lang="en-US" sz="2400" b="1" dirty="0" smtClean="0">
                <a:solidFill>
                  <a:schemeClr val="tx2"/>
                </a:solidFill>
              </a:rPr>
              <a:t> </a:t>
            </a:r>
            <a:endParaRPr lang="en-US" sz="2400" b="1" dirty="0">
              <a:solidFill>
                <a:schemeClr val="tx2"/>
              </a:solidFill>
            </a:endParaRPr>
          </a:p>
        </p:txBody>
      </p:sp>
      <p:sp>
        <p:nvSpPr>
          <p:cNvPr id="7" name="Rectangle 6"/>
          <p:cNvSpPr/>
          <p:nvPr/>
        </p:nvSpPr>
        <p:spPr>
          <a:xfrm>
            <a:off x="381000" y="4953000"/>
            <a:ext cx="8229600" cy="1219200"/>
          </a:xfrm>
          <a:prstGeom prst="rect">
            <a:avLst/>
          </a:prstGeom>
          <a:solidFill>
            <a:srgbClr val="F0DC8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pPr>
            <a:r>
              <a:rPr lang="en-US" sz="2400" b="1" dirty="0">
                <a:solidFill>
                  <a:schemeClr val="tx2"/>
                </a:solidFill>
              </a:rPr>
              <a:t>Unprecedented Collaboration between CMS, SAMHSA, ASPE (Assistant Secretary for Planning &amp; Evaluation), US Interagency Council on Homelessness (USICH), HUD and States</a:t>
            </a:r>
          </a:p>
        </p:txBody>
      </p:sp>
      <p:sp>
        <p:nvSpPr>
          <p:cNvPr id="2" name="Rectangle 1"/>
          <p:cNvSpPr/>
          <p:nvPr/>
        </p:nvSpPr>
        <p:spPr>
          <a:xfrm>
            <a:off x="381000" y="1524000"/>
            <a:ext cx="8229600" cy="1676400"/>
          </a:xfrm>
          <a:prstGeom prst="rect">
            <a:avLst/>
          </a:prstGeom>
          <a:solidFill>
            <a:srgbClr val="F0DC8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371475" y="1524000"/>
            <a:ext cx="8229600" cy="1676400"/>
          </a:xfrm>
        </p:spPr>
        <p:txBody>
          <a:bodyPr>
            <a:normAutofit/>
          </a:bodyPr>
          <a:lstStyle/>
          <a:p>
            <a:pPr marL="0" lvl="0" indent="0" algn="ctr">
              <a:buNone/>
            </a:pPr>
            <a:r>
              <a:rPr lang="en-US" sz="2400" b="1" dirty="0" smtClean="0">
                <a:solidFill>
                  <a:schemeClr val="tx2"/>
                </a:solidFill>
              </a:rPr>
              <a:t>Consistent </a:t>
            </a:r>
            <a:r>
              <a:rPr lang="en-US" sz="2400" b="1" dirty="0">
                <a:solidFill>
                  <a:schemeClr val="tx2"/>
                </a:solidFill>
              </a:rPr>
              <a:t>with statute, CMS does not provide Federal Financial Participation (FFP) for room and board in home and community-based services, but can assist states with coverage of certain housing-related activities and services.</a:t>
            </a:r>
          </a:p>
          <a:p>
            <a:pPr marL="0" indent="0">
              <a:buNone/>
            </a:pPr>
            <a:endParaRPr lang="en-US" sz="2600" b="1" dirty="0" smtClean="0">
              <a:solidFill>
                <a:schemeClr val="tx2"/>
              </a:solidFill>
            </a:endParaRPr>
          </a:p>
        </p:txBody>
      </p:sp>
      <p:sp>
        <p:nvSpPr>
          <p:cNvPr id="4" name="Title 1"/>
          <p:cNvSpPr>
            <a:spLocks noGrp="1"/>
          </p:cNvSpPr>
          <p:nvPr>
            <p:ph type="title"/>
          </p:nvPr>
        </p:nvSpPr>
        <p:spPr>
          <a:xfrm>
            <a:off x="304800" y="304800"/>
            <a:ext cx="8503920" cy="990600"/>
          </a:xfrm>
          <a:solidFill>
            <a:srgbClr val="105594"/>
          </a:solidFill>
          <a:scene3d>
            <a:camera prst="orthographicFront"/>
            <a:lightRig rig="threePt" dir="t"/>
          </a:scene3d>
          <a:sp3d>
            <a:bevelT prst="convex"/>
          </a:sp3d>
        </p:spPr>
        <p:txBody>
          <a:bodyPr>
            <a:noAutofit/>
          </a:bodyPr>
          <a:lstStyle/>
          <a:p>
            <a:r>
              <a:rPr lang="en-US" sz="3200" b="1" dirty="0" smtClean="0">
                <a:solidFill>
                  <a:srgbClr val="F0DC82"/>
                </a:solidFill>
              </a:rPr>
              <a:t>Driving Factors Behind the </a:t>
            </a:r>
            <a:br>
              <a:rPr lang="en-US" sz="3200" b="1" dirty="0" smtClean="0">
                <a:solidFill>
                  <a:srgbClr val="F0DC82"/>
                </a:solidFill>
              </a:rPr>
            </a:br>
            <a:r>
              <a:rPr lang="en-US" sz="3200" b="1" dirty="0" smtClean="0">
                <a:solidFill>
                  <a:srgbClr val="F0DC82"/>
                </a:solidFill>
              </a:rPr>
              <a:t>Medicaid Innovator Accelerator Program (IAP) </a:t>
            </a:r>
            <a:endParaRPr lang="en-US" sz="2400" b="1" i="1" dirty="0">
              <a:solidFill>
                <a:srgbClr val="F0DC82"/>
              </a:solidFill>
            </a:endParaRPr>
          </a:p>
        </p:txBody>
      </p:sp>
      <p:sp>
        <p:nvSpPr>
          <p:cNvPr id="9" name="TextBox 8"/>
          <p:cNvSpPr txBox="1"/>
          <p:nvPr/>
        </p:nvSpPr>
        <p:spPr>
          <a:xfrm>
            <a:off x="381000" y="6285150"/>
            <a:ext cx="5486400" cy="215444"/>
          </a:xfrm>
          <a:prstGeom prst="rect">
            <a:avLst/>
          </a:prstGeom>
          <a:noFill/>
        </p:spPr>
        <p:txBody>
          <a:bodyPr wrap="square" rtlCol="0">
            <a:spAutoFit/>
          </a:bodyPr>
          <a:lstStyle/>
          <a:p>
            <a:r>
              <a:rPr lang="en-US" sz="800" i="1" dirty="0" smtClean="0"/>
              <a:t>CMCS Informational Bulletin, Coverage of Housing-Related Activities and Services fro Individuals with Disabilities, June 26, 2015. </a:t>
            </a:r>
            <a:endParaRPr lang="en-US" sz="800" i="1" dirty="0"/>
          </a:p>
        </p:txBody>
      </p:sp>
      <p:sp>
        <p:nvSpPr>
          <p:cNvPr id="5" name="Slide Number Placeholder 4"/>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534889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04800"/>
            <a:ext cx="8503920" cy="990600"/>
          </a:xfrm>
          <a:solidFill>
            <a:srgbClr val="105594"/>
          </a:solidFill>
          <a:scene3d>
            <a:camera prst="orthographicFront"/>
            <a:lightRig rig="threePt" dir="t"/>
          </a:scene3d>
          <a:sp3d>
            <a:bevelT prst="convex"/>
          </a:sp3d>
        </p:spPr>
        <p:txBody>
          <a:bodyPr>
            <a:noAutofit/>
          </a:bodyPr>
          <a:lstStyle/>
          <a:p>
            <a:r>
              <a:rPr lang="en-US" sz="3200" b="1" dirty="0" smtClean="0">
                <a:solidFill>
                  <a:srgbClr val="F0DC82"/>
                </a:solidFill>
              </a:rPr>
              <a:t>New Jersey’s Medicaid IAP: </a:t>
            </a:r>
            <a:br>
              <a:rPr lang="en-US" sz="3200" b="1" dirty="0" smtClean="0">
                <a:solidFill>
                  <a:srgbClr val="F0DC82"/>
                </a:solidFill>
              </a:rPr>
            </a:br>
            <a:r>
              <a:rPr lang="en-US" sz="3200" b="1" dirty="0" smtClean="0">
                <a:solidFill>
                  <a:srgbClr val="F0DC82"/>
                </a:solidFill>
              </a:rPr>
              <a:t>Housing Partnership Workgroup Vision </a:t>
            </a:r>
            <a:endParaRPr lang="en-US" sz="3200" b="1" dirty="0">
              <a:solidFill>
                <a:srgbClr val="F0DC82"/>
              </a:solidFill>
            </a:endParaRPr>
          </a:p>
        </p:txBody>
      </p:sp>
      <p:sp>
        <p:nvSpPr>
          <p:cNvPr id="2" name="TextBox 1"/>
          <p:cNvSpPr txBox="1"/>
          <p:nvPr/>
        </p:nvSpPr>
        <p:spPr>
          <a:xfrm>
            <a:off x="533400" y="1788616"/>
            <a:ext cx="8001000" cy="4154984"/>
          </a:xfrm>
          <a:prstGeom prst="rect">
            <a:avLst/>
          </a:prstGeom>
          <a:solidFill>
            <a:schemeClr val="accent1">
              <a:lumMod val="20000"/>
              <a:lumOff val="80000"/>
              <a:alpha val="50196"/>
            </a:schemeClr>
          </a:solidFill>
        </p:spPr>
        <p:txBody>
          <a:bodyPr wrap="square" rtlCol="0">
            <a:spAutoFit/>
          </a:bodyPr>
          <a:lstStyle/>
          <a:p>
            <a:pPr marL="342900" indent="-342900">
              <a:buFont typeface="Wingdings" panose="05000000000000000000" pitchFamily="2" charset="2"/>
              <a:buChar char="§"/>
            </a:pPr>
            <a:r>
              <a:rPr lang="en-US" sz="2400" dirty="0" smtClean="0">
                <a:solidFill>
                  <a:schemeClr val="tx2"/>
                </a:solidFill>
              </a:rPr>
              <a:t>To conduct an environmental scan to identify best-practices or gaps under the current housing landscape.</a:t>
            </a:r>
          </a:p>
          <a:p>
            <a:pPr marL="342900" indent="-342900">
              <a:buFont typeface="Wingdings" panose="05000000000000000000" pitchFamily="2" charset="2"/>
              <a:buChar char="§"/>
            </a:pPr>
            <a:endParaRPr lang="en-US" sz="2400" dirty="0">
              <a:solidFill>
                <a:schemeClr val="tx2"/>
              </a:solidFill>
            </a:endParaRPr>
          </a:p>
          <a:p>
            <a:pPr marL="342900" indent="-342900">
              <a:buFont typeface="Wingdings" panose="05000000000000000000" pitchFamily="2" charset="2"/>
              <a:buChar char="§"/>
            </a:pPr>
            <a:r>
              <a:rPr lang="en-US" sz="2400" dirty="0" smtClean="0">
                <a:solidFill>
                  <a:schemeClr val="tx2"/>
                </a:solidFill>
              </a:rPr>
              <a:t>To work together to develop a </a:t>
            </a:r>
            <a:r>
              <a:rPr lang="en-US" sz="2400" dirty="0" smtClean="0">
                <a:solidFill>
                  <a:schemeClr val="tx2"/>
                </a:solidFill>
              </a:rPr>
              <a:t>comprehensive, </a:t>
            </a:r>
            <a:r>
              <a:rPr lang="en-US" sz="2400" dirty="0" smtClean="0">
                <a:solidFill>
                  <a:schemeClr val="tx2"/>
                </a:solidFill>
              </a:rPr>
              <a:t>permanent supportive housing package of services that builds upon work </a:t>
            </a:r>
            <a:r>
              <a:rPr lang="en-US" sz="2400" dirty="0" smtClean="0">
                <a:solidFill>
                  <a:schemeClr val="tx2"/>
                </a:solidFill>
              </a:rPr>
              <a:t>underway </a:t>
            </a:r>
            <a:r>
              <a:rPr lang="en-US" sz="2400" dirty="0" smtClean="0">
                <a:solidFill>
                  <a:schemeClr val="tx2"/>
                </a:solidFill>
              </a:rPr>
              <a:t>already in </a:t>
            </a:r>
            <a:r>
              <a:rPr lang="en-US" sz="2400" dirty="0" smtClean="0">
                <a:solidFill>
                  <a:schemeClr val="tx2"/>
                </a:solidFill>
              </a:rPr>
              <a:t>New Jersey.</a:t>
            </a:r>
          </a:p>
          <a:p>
            <a:pPr marL="342900" indent="-342900">
              <a:buFont typeface="Wingdings" panose="05000000000000000000" pitchFamily="2" charset="2"/>
              <a:buChar char="§"/>
            </a:pPr>
            <a:endParaRPr lang="en-US" sz="2400" dirty="0">
              <a:solidFill>
                <a:schemeClr val="tx2"/>
              </a:solidFill>
            </a:endParaRPr>
          </a:p>
          <a:p>
            <a:pPr marL="342900" indent="-342900">
              <a:buFont typeface="Wingdings" panose="05000000000000000000" pitchFamily="2" charset="2"/>
              <a:buChar char="§"/>
            </a:pPr>
            <a:r>
              <a:rPr lang="en-US" sz="2400" dirty="0" smtClean="0">
                <a:solidFill>
                  <a:schemeClr val="tx2"/>
                </a:solidFill>
              </a:rPr>
              <a:t>To identify funding opportunities to create new housing stock or additional housing vouchers </a:t>
            </a:r>
            <a:r>
              <a:rPr lang="en-US" sz="2400" dirty="0" smtClean="0">
                <a:solidFill>
                  <a:schemeClr val="tx2"/>
                </a:solidFill>
              </a:rPr>
              <a:t>that</a:t>
            </a:r>
            <a:r>
              <a:rPr lang="en-US" sz="2400" dirty="0" smtClean="0">
                <a:solidFill>
                  <a:schemeClr val="tx2"/>
                </a:solidFill>
              </a:rPr>
              <a:t> complement </a:t>
            </a:r>
            <a:r>
              <a:rPr lang="en-US" sz="2400" dirty="0" smtClean="0">
                <a:solidFill>
                  <a:schemeClr val="tx2"/>
                </a:solidFill>
              </a:rPr>
              <a:t>reimbursement for the permanent supportive housing services.  </a:t>
            </a:r>
            <a:endParaRPr lang="en-US" sz="2400" dirty="0">
              <a:solidFill>
                <a:schemeClr val="tx2"/>
              </a:solidFill>
            </a:endParaRPr>
          </a:p>
        </p:txBody>
      </p:sp>
      <p:sp>
        <p:nvSpPr>
          <p:cNvPr id="3" name="Slide Number Placeholder 2"/>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936360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304800"/>
            <a:ext cx="8503920" cy="990600"/>
          </a:xfrm>
          <a:solidFill>
            <a:srgbClr val="105594"/>
          </a:solidFill>
          <a:scene3d>
            <a:camera prst="orthographicFront"/>
            <a:lightRig rig="threePt" dir="t"/>
          </a:scene3d>
          <a:sp3d>
            <a:bevelT prst="convex"/>
          </a:sp3d>
        </p:spPr>
        <p:txBody>
          <a:bodyPr>
            <a:noAutofit/>
          </a:bodyPr>
          <a:lstStyle/>
          <a:p>
            <a:r>
              <a:rPr lang="en-US" sz="3200" b="1" dirty="0" smtClean="0">
                <a:solidFill>
                  <a:srgbClr val="F0DC82"/>
                </a:solidFill>
              </a:rPr>
              <a:t>New Jersey’s Medicaid IAP: </a:t>
            </a:r>
            <a:br>
              <a:rPr lang="en-US" sz="3200" b="1" dirty="0" smtClean="0">
                <a:solidFill>
                  <a:srgbClr val="F0DC82"/>
                </a:solidFill>
              </a:rPr>
            </a:br>
            <a:r>
              <a:rPr lang="en-US" sz="3200" b="1" dirty="0" smtClean="0">
                <a:solidFill>
                  <a:srgbClr val="F0DC82"/>
                </a:solidFill>
              </a:rPr>
              <a:t>Housing Partnership Workgroup </a:t>
            </a:r>
            <a:endParaRPr lang="en-US" sz="3200" b="1" dirty="0">
              <a:solidFill>
                <a:srgbClr val="F0DC82"/>
              </a:solidFill>
            </a:endParaRPr>
          </a:p>
        </p:txBody>
      </p:sp>
      <p:sp>
        <p:nvSpPr>
          <p:cNvPr id="2" name="TextBox 1"/>
          <p:cNvSpPr txBox="1"/>
          <p:nvPr/>
        </p:nvSpPr>
        <p:spPr>
          <a:xfrm>
            <a:off x="533400" y="1600200"/>
            <a:ext cx="8001000" cy="4278094"/>
          </a:xfrm>
          <a:prstGeom prst="rect">
            <a:avLst/>
          </a:prstGeom>
          <a:solidFill>
            <a:schemeClr val="accent1">
              <a:lumMod val="20000"/>
              <a:lumOff val="80000"/>
              <a:alpha val="50196"/>
            </a:schemeClr>
          </a:solidFill>
        </p:spPr>
        <p:txBody>
          <a:bodyPr wrap="square" rtlCol="0">
            <a:spAutoFit/>
          </a:bodyPr>
          <a:lstStyle/>
          <a:p>
            <a:pPr algn="ctr"/>
            <a:r>
              <a:rPr lang="en-US" sz="2400" b="1" dirty="0" smtClean="0"/>
              <a:t>The workgroup represented the following </a:t>
            </a:r>
          </a:p>
          <a:p>
            <a:pPr algn="ctr"/>
            <a:r>
              <a:rPr lang="en-US" sz="2400" b="1" dirty="0" smtClean="0"/>
              <a:t>Agencies, Departments, Divisions and Programs:</a:t>
            </a:r>
          </a:p>
          <a:p>
            <a:pPr marL="342900" indent="-342900">
              <a:buFont typeface="Arial" panose="020B0604020202020204" pitchFamily="34" charset="0"/>
              <a:buChar char="•"/>
            </a:pPr>
            <a:r>
              <a:rPr lang="en-US" sz="2000" dirty="0" smtClean="0"/>
              <a:t>Department </a:t>
            </a:r>
            <a:r>
              <a:rPr lang="en-US" sz="2000" dirty="0" smtClean="0"/>
              <a:t>of Community Affairs (DCA), </a:t>
            </a:r>
          </a:p>
          <a:p>
            <a:pPr marL="342900" indent="-342900">
              <a:buFont typeface="Arial" panose="020B0604020202020204" pitchFamily="34" charset="0"/>
              <a:buChar char="•"/>
            </a:pPr>
            <a:r>
              <a:rPr lang="en-US" sz="2000" dirty="0" smtClean="0"/>
              <a:t>New Jersey Housing and Mortgage Finance Agency (NJHMFA), </a:t>
            </a:r>
          </a:p>
          <a:p>
            <a:pPr marL="342900" indent="-342900">
              <a:buFont typeface="Arial" panose="020B0604020202020204" pitchFamily="34" charset="0"/>
              <a:buChar char="•"/>
            </a:pPr>
            <a:r>
              <a:rPr lang="en-US" sz="2000" dirty="0" smtClean="0"/>
              <a:t>Department of Human Services (DHS), </a:t>
            </a:r>
          </a:p>
          <a:p>
            <a:pPr marL="342900" indent="-342900">
              <a:buFont typeface="Arial" panose="020B0604020202020204" pitchFamily="34" charset="0"/>
              <a:buChar char="•"/>
            </a:pPr>
            <a:r>
              <a:rPr lang="en-US" sz="2000" dirty="0" smtClean="0"/>
              <a:t>Division of Medical Assistance and Health Services (DMAHS), </a:t>
            </a:r>
            <a:endParaRPr lang="en-US" sz="2000" dirty="0" smtClean="0"/>
          </a:p>
          <a:p>
            <a:pPr marL="342900" indent="-342900">
              <a:buFont typeface="Arial" panose="020B0604020202020204" pitchFamily="34" charset="0"/>
              <a:buChar char="•"/>
            </a:pPr>
            <a:r>
              <a:rPr lang="en-US" sz="2000" dirty="0" smtClean="0"/>
              <a:t>Division </a:t>
            </a:r>
            <a:r>
              <a:rPr lang="en-US" sz="2000" dirty="0" smtClean="0"/>
              <a:t>of Mental Health and Addiction Services (DMHAS), </a:t>
            </a:r>
          </a:p>
          <a:p>
            <a:pPr marL="342900" indent="-342900">
              <a:buFont typeface="Arial" panose="020B0604020202020204" pitchFamily="34" charset="0"/>
              <a:buChar char="•"/>
            </a:pPr>
            <a:r>
              <a:rPr lang="en-US" sz="2000" dirty="0" smtClean="0"/>
              <a:t>Division of </a:t>
            </a:r>
            <a:r>
              <a:rPr lang="en-US" sz="2000" dirty="0" smtClean="0"/>
              <a:t>Aging Services </a:t>
            </a:r>
            <a:r>
              <a:rPr lang="en-US" sz="2000" dirty="0" smtClean="0"/>
              <a:t>(</a:t>
            </a:r>
            <a:r>
              <a:rPr lang="en-US" sz="2000" dirty="0" err="1" smtClean="0"/>
              <a:t>DoAS</a:t>
            </a:r>
            <a:r>
              <a:rPr lang="en-US" sz="2000" dirty="0" smtClean="0"/>
              <a:t>), </a:t>
            </a:r>
          </a:p>
          <a:p>
            <a:pPr marL="342900" indent="-342900">
              <a:buFont typeface="Arial" panose="020B0604020202020204" pitchFamily="34" charset="0"/>
              <a:buChar char="•"/>
            </a:pPr>
            <a:r>
              <a:rPr lang="en-US" sz="2000" dirty="0" smtClean="0"/>
              <a:t>Division of Developmental Disabilities (DDD),</a:t>
            </a:r>
          </a:p>
          <a:p>
            <a:pPr marL="342900" indent="-342900">
              <a:buFont typeface="Arial" panose="020B0604020202020204" pitchFamily="34" charset="0"/>
              <a:buChar char="•"/>
            </a:pPr>
            <a:r>
              <a:rPr lang="en-US" sz="2000" dirty="0" smtClean="0"/>
              <a:t>Department of Children and Families (DCF),</a:t>
            </a:r>
          </a:p>
          <a:p>
            <a:pPr marL="342900" indent="-342900">
              <a:buFont typeface="Arial" panose="020B0604020202020204" pitchFamily="34" charset="0"/>
              <a:buChar char="•"/>
            </a:pPr>
            <a:r>
              <a:rPr lang="en-US" sz="2000" dirty="0" smtClean="0"/>
              <a:t>Office of the </a:t>
            </a:r>
            <a:r>
              <a:rPr lang="en-US" sz="2000" dirty="0" smtClean="0"/>
              <a:t>Ombudsman </a:t>
            </a:r>
            <a:r>
              <a:rPr lang="en-US" sz="2000" dirty="0" smtClean="0"/>
              <a:t>for the Institutionalized Elderly (OOIE), and </a:t>
            </a:r>
          </a:p>
          <a:p>
            <a:pPr marL="342900" indent="-342900">
              <a:buFont typeface="Arial" panose="020B0604020202020204" pitchFamily="34" charset="0"/>
              <a:buChar char="•"/>
            </a:pPr>
            <a:r>
              <a:rPr lang="en-US" sz="2000" dirty="0" smtClean="0"/>
              <a:t>Money Follows the Person (MFP). </a:t>
            </a:r>
          </a:p>
          <a:p>
            <a:endParaRPr lang="en-US" sz="2400" dirty="0">
              <a:solidFill>
                <a:schemeClr val="tx2"/>
              </a:solidFill>
            </a:endParaRPr>
          </a:p>
        </p:txBody>
      </p:sp>
      <p:sp>
        <p:nvSpPr>
          <p:cNvPr id="3" name="Slide Number Placeholder 2"/>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393489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normAutofit/>
          </a:bodyPr>
          <a:lstStyle/>
          <a:p>
            <a:pPr lvl="0"/>
            <a:r>
              <a:rPr lang="en-US" sz="2400" dirty="0"/>
              <a:t>New Jersey understands the direct link between people’s physical health and their housing needs. </a:t>
            </a:r>
            <a:endParaRPr lang="en-US" sz="2400" dirty="0" smtClean="0"/>
          </a:p>
          <a:p>
            <a:pPr marL="0" lvl="0" indent="0">
              <a:buNone/>
            </a:pPr>
            <a:endParaRPr lang="en-US" sz="2400" dirty="0"/>
          </a:p>
          <a:p>
            <a:pPr lvl="0"/>
            <a:r>
              <a:rPr lang="en-US" sz="2400" dirty="0"/>
              <a:t>The state has a long history of funding supportive housing and recently has made critical investments in connection with its Olmstead program (i.e. </a:t>
            </a:r>
            <a:r>
              <a:rPr lang="en-US" sz="2400" dirty="0" smtClean="0"/>
              <a:t>Community </a:t>
            </a:r>
            <a:r>
              <a:rPr lang="en-US" sz="2400" dirty="0"/>
              <a:t>Support Services </a:t>
            </a:r>
            <a:r>
              <a:rPr lang="en-US" sz="2400" dirty="0" smtClean="0"/>
              <a:t>offered through </a:t>
            </a:r>
            <a:r>
              <a:rPr lang="en-US" sz="2400" dirty="0"/>
              <a:t>the Division of Mental Health and Addiction </a:t>
            </a:r>
            <a:r>
              <a:rPr lang="en-US" sz="2400" dirty="0" smtClean="0"/>
              <a:t>Services)</a:t>
            </a:r>
          </a:p>
          <a:p>
            <a:pPr lvl="0"/>
            <a:endParaRPr lang="en-US" sz="2400" dirty="0"/>
          </a:p>
          <a:p>
            <a:pPr lvl="0"/>
            <a:r>
              <a:rPr lang="en-US" sz="2400" dirty="0"/>
              <a:t>There remains a significant need for attainable housing and supported housing-related activities and services. </a:t>
            </a:r>
          </a:p>
          <a:p>
            <a:pPr marL="457200" lvl="1" indent="0">
              <a:buNone/>
            </a:pPr>
            <a:endParaRPr lang="en-US" sz="2400" dirty="0" smtClean="0">
              <a:solidFill>
                <a:schemeClr val="tx2"/>
              </a:solidFill>
            </a:endParaRPr>
          </a:p>
          <a:p>
            <a:pPr marL="914400" lvl="2" indent="0">
              <a:buNone/>
            </a:pPr>
            <a:endParaRPr lang="en-US" dirty="0">
              <a:solidFill>
                <a:schemeClr val="tx2"/>
              </a:solidFill>
            </a:endParaRPr>
          </a:p>
          <a:p>
            <a:pPr marL="914400" lvl="2" indent="0">
              <a:buNone/>
            </a:pPr>
            <a:endParaRPr lang="en-US" dirty="0" smtClean="0">
              <a:solidFill>
                <a:schemeClr val="tx2"/>
              </a:solidFill>
            </a:endParaRPr>
          </a:p>
          <a:p>
            <a:pPr marL="0" indent="0">
              <a:buNone/>
            </a:pPr>
            <a:endParaRPr lang="en-US" dirty="0">
              <a:solidFill>
                <a:schemeClr val="tx2"/>
              </a:solidFill>
            </a:endParaRPr>
          </a:p>
          <a:p>
            <a:pPr marL="457200" lvl="1" indent="0">
              <a:buNone/>
            </a:pPr>
            <a:endParaRPr lang="en-US" sz="2600" dirty="0">
              <a:solidFill>
                <a:schemeClr val="tx2"/>
              </a:solidFill>
            </a:endParaRPr>
          </a:p>
        </p:txBody>
      </p:sp>
      <p:sp>
        <p:nvSpPr>
          <p:cNvPr id="4" name="Title 1"/>
          <p:cNvSpPr>
            <a:spLocks noGrp="1"/>
          </p:cNvSpPr>
          <p:nvPr>
            <p:ph type="title"/>
          </p:nvPr>
        </p:nvSpPr>
        <p:spPr>
          <a:xfrm>
            <a:off x="304800" y="304800"/>
            <a:ext cx="8503920" cy="990600"/>
          </a:xfrm>
          <a:solidFill>
            <a:srgbClr val="105594"/>
          </a:solidFill>
          <a:scene3d>
            <a:camera prst="orthographicFront"/>
            <a:lightRig rig="threePt" dir="t"/>
          </a:scene3d>
          <a:sp3d>
            <a:bevelT prst="convex"/>
          </a:sp3d>
        </p:spPr>
        <p:txBody>
          <a:bodyPr>
            <a:noAutofit/>
          </a:bodyPr>
          <a:lstStyle/>
          <a:p>
            <a:r>
              <a:rPr lang="en-US" b="1" dirty="0" smtClean="0">
                <a:solidFill>
                  <a:srgbClr val="F0DC82"/>
                </a:solidFill>
              </a:rPr>
              <a:t>1115 Waiver Renewal Application </a:t>
            </a:r>
            <a:endParaRPr lang="en-US" b="1" dirty="0">
              <a:solidFill>
                <a:srgbClr val="F0DC82"/>
              </a:solidFill>
            </a:endParaRPr>
          </a:p>
        </p:txBody>
      </p:sp>
      <p:sp>
        <p:nvSpPr>
          <p:cNvPr id="2" name="Slide Number Placeholder 1"/>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301481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343921891"/>
              </p:ext>
            </p:extLst>
          </p:nvPr>
        </p:nvGraphicFramePr>
        <p:xfrm>
          <a:off x="76200" y="1524000"/>
          <a:ext cx="87630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457200" y="274638"/>
            <a:ext cx="8229600" cy="1143000"/>
          </a:xfrm>
          <a:solidFill>
            <a:srgbClr val="105594"/>
          </a:solidFill>
          <a:scene3d>
            <a:camera prst="orthographicFront"/>
            <a:lightRig rig="threePt" dir="t"/>
          </a:scene3d>
          <a:sp3d>
            <a:bevelT prst="convex"/>
          </a:sp3d>
        </p:spPr>
        <p:txBody>
          <a:bodyPr vert="horz" lIns="91440" tIns="45720" rIns="91440" bIns="45720" rtlCol="0" anchor="ctr">
            <a:noAutofit/>
          </a:bodyPr>
          <a:lstStyle/>
          <a:p>
            <a:r>
              <a:rPr lang="en-US" sz="3600" b="1" dirty="0">
                <a:solidFill>
                  <a:srgbClr val="F0DC82"/>
                </a:solidFill>
              </a:rPr>
              <a:t>Expanding the Use of </a:t>
            </a:r>
            <a:r>
              <a:rPr lang="en-US" sz="3600" b="1" dirty="0" smtClean="0">
                <a:solidFill>
                  <a:srgbClr val="F0DC82"/>
                </a:solidFill>
              </a:rPr>
              <a:t/>
            </a:r>
            <a:br>
              <a:rPr lang="en-US" sz="3600" b="1" dirty="0" smtClean="0">
                <a:solidFill>
                  <a:srgbClr val="F0DC82"/>
                </a:solidFill>
              </a:rPr>
            </a:br>
            <a:r>
              <a:rPr lang="en-US" sz="3600" b="1" dirty="0" smtClean="0">
                <a:solidFill>
                  <a:srgbClr val="F0DC82"/>
                </a:solidFill>
              </a:rPr>
              <a:t>High </a:t>
            </a:r>
            <a:r>
              <a:rPr lang="en-US" sz="3600" b="1" dirty="0">
                <a:solidFill>
                  <a:srgbClr val="F0DC82"/>
                </a:solidFill>
              </a:rPr>
              <a:t>Fidelity Housing First Model </a:t>
            </a:r>
          </a:p>
        </p:txBody>
      </p:sp>
      <p:sp>
        <p:nvSpPr>
          <p:cNvPr id="7" name="TextBox 6"/>
          <p:cNvSpPr txBox="1"/>
          <p:nvPr/>
        </p:nvSpPr>
        <p:spPr>
          <a:xfrm>
            <a:off x="3429000" y="3124200"/>
            <a:ext cx="2209800" cy="1815882"/>
          </a:xfrm>
          <a:prstGeom prst="rect">
            <a:avLst/>
          </a:prstGeom>
          <a:noFill/>
        </p:spPr>
        <p:txBody>
          <a:bodyPr wrap="square" rtlCol="0">
            <a:spAutoFit/>
          </a:bodyPr>
          <a:lstStyle/>
          <a:p>
            <a:pPr algn="ctr"/>
            <a:r>
              <a:rPr lang="en-US" sz="1600" b="1" dirty="0" smtClean="0"/>
              <a:t>Substance Abuse and Mental Health Services Administration (SAMHSA) developed evidenced-based approach to end homelessness </a:t>
            </a:r>
            <a:endParaRPr lang="en-US" sz="1600" b="1" dirty="0"/>
          </a:p>
        </p:txBody>
      </p:sp>
      <p:sp>
        <p:nvSpPr>
          <p:cNvPr id="2" name="Slide Number Placeholder 1"/>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697495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4343400"/>
            <a:ext cx="8382000" cy="1600200"/>
          </a:xfrm>
          <a:prstGeom prst="roundRect">
            <a:avLst/>
          </a:prstGeom>
          <a:solidFill>
            <a:srgbClr val="80998B">
              <a:alpha val="50196"/>
            </a:srgb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ounded Rectangle 1"/>
          <p:cNvSpPr/>
          <p:nvPr/>
        </p:nvSpPr>
        <p:spPr>
          <a:xfrm>
            <a:off x="381000" y="2057400"/>
            <a:ext cx="8382000" cy="1828800"/>
          </a:xfrm>
          <a:prstGeom prst="roundRect">
            <a:avLst/>
          </a:prstGeom>
          <a:solidFill>
            <a:srgbClr val="80998B">
              <a:alpha val="50196"/>
            </a:srgb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57200" y="1547018"/>
            <a:ext cx="8229600" cy="4525963"/>
          </a:xfrm>
          <a:scene3d>
            <a:camera prst="orthographicFront"/>
            <a:lightRig rig="threePt" dir="t"/>
          </a:scene3d>
          <a:sp3d>
            <a:bevelT/>
          </a:sp3d>
        </p:spPr>
        <p:txBody>
          <a:bodyPr>
            <a:normAutofit/>
          </a:bodyPr>
          <a:lstStyle/>
          <a:p>
            <a:pPr marL="0" lvl="0" indent="0" algn="ctr">
              <a:buNone/>
            </a:pPr>
            <a:endParaRPr lang="en-US" sz="2200" b="1" dirty="0" smtClean="0">
              <a:solidFill>
                <a:srgbClr val="105594"/>
              </a:solidFill>
            </a:endParaRPr>
          </a:p>
          <a:p>
            <a:pPr marL="0" lvl="0" indent="0" algn="ctr">
              <a:buNone/>
            </a:pPr>
            <a:endParaRPr lang="en-US" sz="2200" b="1" dirty="0" smtClean="0">
              <a:solidFill>
                <a:srgbClr val="105594"/>
              </a:solidFill>
            </a:endParaRPr>
          </a:p>
          <a:p>
            <a:pPr marL="0" lvl="0" indent="0" algn="ctr">
              <a:buNone/>
            </a:pPr>
            <a:r>
              <a:rPr lang="en-US" sz="2200" b="1" dirty="0" smtClean="0">
                <a:solidFill>
                  <a:srgbClr val="105594"/>
                </a:solidFill>
              </a:rPr>
              <a:t>New </a:t>
            </a:r>
            <a:r>
              <a:rPr lang="en-US" sz="2200" b="1" dirty="0">
                <a:solidFill>
                  <a:srgbClr val="105594"/>
                </a:solidFill>
              </a:rPr>
              <a:t>Jersey proposes </a:t>
            </a:r>
            <a:r>
              <a:rPr lang="en-US" sz="2200" b="1" dirty="0" smtClean="0">
                <a:solidFill>
                  <a:srgbClr val="105594"/>
                </a:solidFill>
              </a:rPr>
              <a:t>to provide </a:t>
            </a:r>
            <a:r>
              <a:rPr lang="en-US" sz="2200" b="1" dirty="0">
                <a:solidFill>
                  <a:srgbClr val="105594"/>
                </a:solidFill>
              </a:rPr>
              <a:t>housing-related services to Medicaid recipients, including individuals who are homeless, chronically homeless and at-risk for homelessness as defined by the U.S. Department of Housing and Urban </a:t>
            </a:r>
            <a:r>
              <a:rPr lang="en-US" sz="2200" b="1" dirty="0" smtClean="0">
                <a:solidFill>
                  <a:srgbClr val="105594"/>
                </a:solidFill>
              </a:rPr>
              <a:t>Development</a:t>
            </a:r>
          </a:p>
          <a:p>
            <a:pPr marL="114300" indent="0" algn="ctr">
              <a:buNone/>
            </a:pPr>
            <a:endParaRPr lang="en-US" sz="2200" b="1" dirty="0" smtClean="0">
              <a:solidFill>
                <a:srgbClr val="105594"/>
              </a:solidFill>
            </a:endParaRPr>
          </a:p>
          <a:p>
            <a:pPr marL="114300" indent="0" algn="ctr">
              <a:buNone/>
            </a:pPr>
            <a:endParaRPr lang="en-US" sz="2200" b="1" dirty="0" smtClean="0">
              <a:solidFill>
                <a:srgbClr val="105594"/>
              </a:solidFill>
            </a:endParaRPr>
          </a:p>
          <a:p>
            <a:pPr marL="114300" indent="0" algn="ctr">
              <a:buNone/>
            </a:pPr>
            <a:r>
              <a:rPr lang="en-US" sz="2200" b="1" dirty="0" smtClean="0">
                <a:solidFill>
                  <a:srgbClr val="105594"/>
                </a:solidFill>
              </a:rPr>
              <a:t>Populations </a:t>
            </a:r>
            <a:r>
              <a:rPr lang="en-US" sz="2200" b="1" dirty="0">
                <a:solidFill>
                  <a:srgbClr val="105594"/>
                </a:solidFill>
              </a:rPr>
              <a:t>of special interest will include repeat emergency shelter users and other housing service users with disabilities, behavioral health diagnoses, and multiple chronic physical health conditions.  </a:t>
            </a:r>
          </a:p>
          <a:p>
            <a:pPr marL="0" indent="0" algn="ctr">
              <a:buNone/>
            </a:pPr>
            <a:endParaRPr lang="en-US" sz="2200" b="1" dirty="0">
              <a:solidFill>
                <a:srgbClr val="105594"/>
              </a:solidFill>
            </a:endParaRPr>
          </a:p>
        </p:txBody>
      </p:sp>
      <p:sp>
        <p:nvSpPr>
          <p:cNvPr id="5" name="Title 1"/>
          <p:cNvSpPr>
            <a:spLocks noGrp="1"/>
          </p:cNvSpPr>
          <p:nvPr>
            <p:ph type="title"/>
          </p:nvPr>
        </p:nvSpPr>
        <p:spPr>
          <a:xfrm>
            <a:off x="457200" y="274638"/>
            <a:ext cx="8229600" cy="1249362"/>
          </a:xfrm>
          <a:solidFill>
            <a:srgbClr val="105594"/>
          </a:solidFill>
          <a:scene3d>
            <a:camera prst="orthographicFront"/>
            <a:lightRig rig="threePt" dir="t"/>
          </a:scene3d>
          <a:sp3d>
            <a:bevelT prst="convex"/>
          </a:sp3d>
        </p:spPr>
        <p:txBody>
          <a:bodyPr vert="horz" lIns="91440" tIns="45720" rIns="91440" bIns="45720" rtlCol="0" anchor="ctr">
            <a:noAutofit/>
          </a:bodyPr>
          <a:lstStyle/>
          <a:p>
            <a:r>
              <a:rPr lang="en-US" sz="4000" b="1" dirty="0">
                <a:solidFill>
                  <a:srgbClr val="F0DC82"/>
                </a:solidFill>
              </a:rPr>
              <a:t>Medicaid Permanent </a:t>
            </a:r>
            <a:r>
              <a:rPr lang="en-US" sz="4000" b="1" dirty="0" smtClean="0">
                <a:solidFill>
                  <a:srgbClr val="F0DC82"/>
                </a:solidFill>
              </a:rPr>
              <a:t/>
            </a:r>
            <a:br>
              <a:rPr lang="en-US" sz="4000" b="1" dirty="0" smtClean="0">
                <a:solidFill>
                  <a:srgbClr val="F0DC82"/>
                </a:solidFill>
              </a:rPr>
            </a:br>
            <a:r>
              <a:rPr lang="en-US" sz="4000" b="1" dirty="0" smtClean="0">
                <a:solidFill>
                  <a:srgbClr val="F0DC82"/>
                </a:solidFill>
              </a:rPr>
              <a:t>Supportive Housing </a:t>
            </a:r>
            <a:r>
              <a:rPr lang="en-US" sz="4000" b="1" dirty="0">
                <a:solidFill>
                  <a:srgbClr val="F0DC82"/>
                </a:solidFill>
              </a:rPr>
              <a:t>Services </a:t>
            </a:r>
            <a:r>
              <a:rPr lang="en-US" sz="4000" b="1" dirty="0" smtClean="0">
                <a:solidFill>
                  <a:srgbClr val="F0DC82"/>
                </a:solidFill>
              </a:rPr>
              <a:t> </a:t>
            </a:r>
            <a:endParaRPr lang="en-US" sz="4000" b="1" dirty="0">
              <a:solidFill>
                <a:srgbClr val="F0DC82"/>
              </a:solidFill>
            </a:endParaRPr>
          </a:p>
        </p:txBody>
      </p:sp>
      <p:sp>
        <p:nvSpPr>
          <p:cNvPr id="4" name="Slide Number Placeholder 3"/>
          <p:cNvSpPr>
            <a:spLocks noGrp="1"/>
          </p:cNvSpPr>
          <p:nvPr>
            <p:ph type="sldNum" sz="quarter" idx="12"/>
          </p:nvPr>
        </p:nvSpPr>
        <p:spPr>
          <a:xfrm>
            <a:off x="6781800" y="6248400"/>
            <a:ext cx="2133600" cy="365125"/>
          </a:xfrm>
        </p:spPr>
        <p:txBody>
          <a:bodyPr/>
          <a:lstStyle/>
          <a:p>
            <a:fld id="{4A6F0843-56B0-4649-A5EA-A6F86C9167D1}"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3771063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NJFC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781</TotalTime>
  <Words>1119</Words>
  <Application>Microsoft Office PowerPoint</Application>
  <PresentationFormat>On-screen Show (4:3)</PresentationFormat>
  <Paragraphs>129</Paragraphs>
  <Slides>11</Slides>
  <Notes>11</Notes>
  <HiddenSlides>0</HiddenSlides>
  <MMClips>0</MMClips>
  <ScaleCrop>false</ScaleCrop>
  <HeadingPairs>
    <vt:vector size="4" baseType="variant">
      <vt:variant>
        <vt:lpstr>Theme</vt:lpstr>
      </vt:variant>
      <vt:variant>
        <vt:i4>8</vt:i4>
      </vt:variant>
      <vt:variant>
        <vt:lpstr>Slide Titles</vt:lpstr>
      </vt:variant>
      <vt:variant>
        <vt:i4>11</vt:i4>
      </vt:variant>
    </vt:vector>
  </HeadingPairs>
  <TitlesOfParts>
    <vt:vector size="19" baseType="lpstr">
      <vt:lpstr>Custom Design</vt:lpstr>
      <vt:lpstr>1_Custom Design</vt:lpstr>
      <vt:lpstr>1_NJFC Template</vt:lpstr>
      <vt:lpstr>2_Custom Design</vt:lpstr>
      <vt:lpstr>3_Custom Design</vt:lpstr>
      <vt:lpstr>4_Custom Design</vt:lpstr>
      <vt:lpstr>5_Custom Design</vt:lpstr>
      <vt:lpstr>6_Custom Design</vt:lpstr>
      <vt:lpstr>Promising Practices  Medicaid Innovator Accelerator: Housing Partnerships </vt:lpstr>
      <vt:lpstr>Building the Case for Supportive Housing </vt:lpstr>
      <vt:lpstr>Bending the Cost Curve: Health in Housing  </vt:lpstr>
      <vt:lpstr>Driving Factors Behind the  Medicaid Innovator Accelerator Program (IAP) </vt:lpstr>
      <vt:lpstr>New Jersey’s Medicaid IAP:  Housing Partnership Workgroup Vision </vt:lpstr>
      <vt:lpstr>New Jersey’s Medicaid IAP:  Housing Partnership Workgroup </vt:lpstr>
      <vt:lpstr>1115 Waiver Renewal Application </vt:lpstr>
      <vt:lpstr>Expanding the Use of  High Fidelity Housing First Model </vt:lpstr>
      <vt:lpstr>Medicaid Permanent  Supportive Housing Services  </vt:lpstr>
      <vt:lpstr>Moving Forward: External Partnerships </vt:lpstr>
      <vt:lpstr>Next Steps</vt:lpstr>
    </vt:vector>
  </TitlesOfParts>
  <Company>NJ Department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Andrews</dc:creator>
  <cp:lastModifiedBy>Nicole</cp:lastModifiedBy>
  <cp:revision>61</cp:revision>
  <dcterms:created xsi:type="dcterms:W3CDTF">2017-01-18T15:13:45Z</dcterms:created>
  <dcterms:modified xsi:type="dcterms:W3CDTF">2017-04-12T21:31:30Z</dcterms:modified>
</cp:coreProperties>
</file>